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62" r:id="rId3"/>
    <p:sldId id="263" r:id="rId4"/>
    <p:sldId id="265" r:id="rId5"/>
    <p:sldId id="280" r:id="rId6"/>
    <p:sldId id="283" r:id="rId7"/>
    <p:sldId id="281" r:id="rId8"/>
    <p:sldId id="264" r:id="rId9"/>
    <p:sldId id="268" r:id="rId10"/>
    <p:sldId id="270" r:id="rId11"/>
    <p:sldId id="271" r:id="rId12"/>
    <p:sldId id="272" r:id="rId13"/>
    <p:sldId id="266" r:id="rId14"/>
    <p:sldId id="279" r:id="rId15"/>
    <p:sldId id="273" r:id="rId16"/>
    <p:sldId id="269" r:id="rId17"/>
    <p:sldId id="274" r:id="rId18"/>
    <p:sldId id="275" r:id="rId19"/>
    <p:sldId id="277" r:id="rId20"/>
    <p:sldId id="278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FF7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5338" autoAdjust="0"/>
  </p:normalViewPr>
  <p:slideViewPr>
    <p:cSldViewPr snapToGrid="0">
      <p:cViewPr varScale="1">
        <p:scale>
          <a:sx n="86" d="100"/>
          <a:sy n="86" d="100"/>
        </p:scale>
        <p:origin x="1164" y="84"/>
      </p:cViewPr>
      <p:guideLst>
        <p:guide orient="horz" pos="867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91A7F-EDDB-454B-9385-7CE1DA52370E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070DF-2B3D-4143-BD2D-5D26C1A55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2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The </a:t>
            </a:r>
            <a:r>
              <a:rPr lang="en-US" altLang="ko-KR" dirty="0"/>
              <a:t>title of our study is Simulation of Sensor Calibration for Mounting Inspection of ADAS Camera and LiDAR</a:t>
            </a:r>
          </a:p>
          <a:p>
            <a:endParaRPr lang="en-US" altLang="ko-KR" dirty="0"/>
          </a:p>
          <a:p>
            <a:r>
              <a:rPr lang="en-US" altLang="ko-KR" dirty="0"/>
              <a:t>I’m a presenter YeHam Kim.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51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To remove the outliers of our data for exact result,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we calculated the distance between planes and 3D points.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Repeating this process, we could get 3 exact perpendicular planes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𝐿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1,2,3</m:t>
                        </m:r>
                      </m:sub>
                    </m:sSub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현대하모니 M" panose="02020603020101020101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In particular, to remove the outliers of 3D data, we measured the distance between planes and each point.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Through repeating this process we could get exact perpendicular 3 planes </a:t>
                </a:r>
                <a:r>
                  <a:rPr lang="en-US" altLang="ko-KR" b="0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현대하모니 M" panose="02020603020101020101"/>
                  </a:rPr>
                  <a:t>𝐿_</a:t>
                </a:r>
                <a:r>
                  <a:rPr lang="en-US" altLang="ko-KR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현대하모니 M" panose="02020603020101020101"/>
                  </a:rPr>
                  <a:t>1,2,3  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792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By calculating the intersection points between the 3 exact perpendicular planes,</a:t>
            </a:r>
          </a:p>
          <a:p>
            <a:endParaRPr lang="en-US" altLang="ko-KR" dirty="0"/>
          </a:p>
          <a:p>
            <a:r>
              <a:rPr lang="en-US" altLang="ko-KR" dirty="0"/>
              <a:t>We found the 7 feature points from cube target on 3D.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059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Step 2,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Using “Sobel</a:t>
            </a:r>
            <a:r>
              <a:rPr lang="ko-KR" altLang="en-US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Filter”</a:t>
            </a:r>
            <a:r>
              <a:rPr lang="ko-KR" altLang="en-US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and</a:t>
            </a:r>
            <a:r>
              <a:rPr lang="ko-KR" altLang="en-US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“Hough transformation”, we detected 8 edges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and their coordinates on image plane.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By calculating the intersection points of 8 edges on image plane,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we found 7 feature points from the target on 2D.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532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trike="noStrike" dirty="0"/>
              <a:t>Before step 3, In order to map 3D points on image plane</a:t>
            </a:r>
            <a:r>
              <a:rPr lang="en-US" altLang="ko-KR" dirty="0"/>
              <a:t>, we needed to know the intrinsic parameter of camera as following procedure</a:t>
            </a:r>
          </a:p>
          <a:p>
            <a:endParaRPr lang="en-US" altLang="ko-KR" dirty="0"/>
          </a:p>
          <a:p>
            <a:r>
              <a:rPr lang="en-US" altLang="ko-KR" dirty="0"/>
              <a:t>The parameters are composed of focal length and center point of image.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387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Step 3,</a:t>
            </a:r>
          </a:p>
          <a:p>
            <a:endParaRPr lang="en-US" altLang="ko-KR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r>
              <a:rPr lang="en-US" altLang="ko-KR" dirty="0" err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EPnP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algorithm is a method to estimate relative position between sensor coordinate</a:t>
            </a:r>
          </a:p>
          <a:p>
            <a:endParaRPr lang="en-US" altLang="ko-KR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By using this algorithm, we derived transformation matrix and relative position between two </a:t>
            </a:r>
            <a:r>
              <a:rPr lang="en-US" altLang="ko-KR" dirty="0" err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sesnsors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2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Here is our simulation setting. </a:t>
            </a:r>
          </a:p>
          <a:p>
            <a:endParaRPr lang="en-US" altLang="ko-KR" b="1" dirty="0"/>
          </a:p>
          <a:p>
            <a:r>
              <a:rPr lang="en-US" altLang="ko-KR" dirty="0"/>
              <a:t>We used Blender program to obtain the virtual LiDAR and camera data set</a:t>
            </a:r>
          </a:p>
          <a:p>
            <a:endParaRPr lang="en-US" altLang="ko-KR" dirty="0"/>
          </a:p>
          <a:p>
            <a:r>
              <a:rPr lang="en-US" altLang="ko-KR" dirty="0"/>
              <a:t>And we set the configurations about each sensor as you</a:t>
            </a:r>
            <a:r>
              <a:rPr lang="ko-KR" altLang="en-US" dirty="0"/>
              <a:t> </a:t>
            </a:r>
            <a:r>
              <a:rPr lang="en-US" altLang="ko-KR" dirty="0"/>
              <a:t>can see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98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validate our calibration algorithm, it was applied to 10 data set about same target.</a:t>
            </a:r>
          </a:p>
          <a:p>
            <a:endParaRPr lang="en-US" altLang="ko-KR" dirty="0"/>
          </a:p>
          <a:p>
            <a:r>
              <a:rPr lang="en-US" altLang="ko-KR" dirty="0"/>
              <a:t>Each of data set has 2cm gaussian noise about depth.</a:t>
            </a:r>
          </a:p>
          <a:p>
            <a:endParaRPr lang="en-US" altLang="ko-KR" dirty="0"/>
          </a:p>
          <a:p>
            <a:r>
              <a:rPr lang="en-US" altLang="ko-KR" dirty="0"/>
              <a:t>Therefore we calculated the average of relative position about 10 data </a:t>
            </a:r>
          </a:p>
          <a:p>
            <a:endParaRPr lang="en-US" altLang="ko-KR" dirty="0"/>
          </a:p>
          <a:p>
            <a:r>
              <a:rPr lang="en-US" altLang="ko-KR" dirty="0"/>
              <a:t>And you can see the results on the table</a:t>
            </a:r>
          </a:p>
          <a:p>
            <a:endParaRPr lang="en-US" altLang="ko-KR" b="1" dirty="0"/>
          </a:p>
          <a:p>
            <a:r>
              <a:rPr lang="en-US" altLang="ko-KR" b="1" dirty="0"/>
              <a:t>In this time, the maximum error of the simulation result was about 0.76[deg] and 0.06[m].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27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</a:t>
            </a:r>
            <a:r>
              <a:rPr lang="en-US" altLang="ko-KR" b="1" dirty="0"/>
              <a:t>mapped</a:t>
            </a:r>
            <a:r>
              <a:rPr lang="en-US" altLang="ko-KR" dirty="0"/>
              <a:t> LiDAR points on image plane with transformation matrix derived from </a:t>
            </a:r>
            <a:r>
              <a:rPr lang="en-US" altLang="ko-KR" dirty="0" err="1"/>
              <a:t>EPnP</a:t>
            </a:r>
            <a:r>
              <a:rPr lang="en-US" altLang="ko-KR" dirty="0"/>
              <a:t> algorithm.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As a result, proposed algorithm showed better result than other method.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02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our experiment setting</a:t>
            </a:r>
          </a:p>
          <a:p>
            <a:endParaRPr lang="en-US" altLang="ko-KR" dirty="0"/>
          </a:p>
          <a:p>
            <a:r>
              <a:rPr lang="en-US" altLang="ko-KR" dirty="0"/>
              <a:t>We obtained real LiDAR and camera data 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as in the simulation setting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And the specification for each sensor as follow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85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As a result, the 7 vertices were derived from each data set.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---------------------------------------------------</a:t>
            </a:r>
          </a:p>
          <a:p>
            <a:endParaRPr lang="en-US" altLang="ko-KR" dirty="0"/>
          </a:p>
          <a:p>
            <a:r>
              <a:rPr lang="en-US" altLang="ko-KR" dirty="0"/>
              <a:t>And then, we mapped LiDAR points on image plane to validate proposed algorithm on real data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816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going to make the presentation </a:t>
            </a:r>
            <a:r>
              <a:rPr lang="en-US" altLang="ko-KR" dirty="0"/>
              <a:t>in this order.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946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conclusion is as follow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We developed a calibration system for LiDAR and</a:t>
            </a:r>
            <a:r>
              <a:rPr lang="ko-KR" altLang="en-US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camera using 3D cube as calibration target.</a:t>
            </a:r>
          </a:p>
          <a:p>
            <a:endParaRPr lang="en-US" altLang="ko-KR" dirty="0"/>
          </a:p>
          <a:p>
            <a:r>
              <a:rPr lang="en-US" altLang="ko-KR" dirty="0"/>
              <a:t>At later, we will apply our algorithm to another LiDAR which have more channels for mounting inspection of ADAS.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48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listening my presentation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Introduction, our research background and objectives are as follow.</a:t>
            </a:r>
          </a:p>
          <a:p>
            <a:endParaRPr lang="en-US" altLang="ko-KR" dirty="0"/>
          </a:p>
          <a:p>
            <a:r>
              <a:rPr lang="en-US" altLang="ko-KR" dirty="0"/>
              <a:t>LiDAR and camera are used as ADAS sensors for smart vehicle.</a:t>
            </a:r>
          </a:p>
          <a:p>
            <a:endParaRPr lang="en-US" altLang="ko-KR" dirty="0"/>
          </a:p>
          <a:p>
            <a:r>
              <a:rPr lang="en-US" altLang="ko-KR" dirty="0"/>
              <a:t>Because their data can be fused to recognize and detect driving environment.</a:t>
            </a:r>
          </a:p>
          <a:p>
            <a:endParaRPr lang="en-US" altLang="ko-KR" dirty="0"/>
          </a:p>
          <a:p>
            <a:r>
              <a:rPr lang="en-US" altLang="ko-KR" dirty="0"/>
              <a:t>Therefore, the calibration between the two sensors must be accurate.</a:t>
            </a:r>
          </a:p>
          <a:p>
            <a:r>
              <a:rPr lang="en-US" altLang="ko-KR" dirty="0"/>
              <a:t>-----------------------------------------------------------</a:t>
            </a:r>
          </a:p>
          <a:p>
            <a:r>
              <a:rPr lang="en-US" altLang="ko-KR" dirty="0"/>
              <a:t>In this study, we developed a calibration system and algorithm using cube target.</a:t>
            </a:r>
          </a:p>
          <a:p>
            <a:endParaRPr lang="en-US" altLang="ko-KR" dirty="0"/>
          </a:p>
          <a:p>
            <a:r>
              <a:rPr lang="en-US" altLang="ko-KR" dirty="0"/>
              <a:t>And we verified our algorithm through simulation and experiment.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40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Generally, planer target is used for calibration between LiDAR and camera as shown in these figures.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Using planar target for calibration is based on edge detection.</a:t>
            </a:r>
            <a:endParaRPr lang="en-US" altLang="ko-KR" sz="1200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The advantage of this</a:t>
            </a:r>
            <a:r>
              <a:rPr lang="ko-KR" altLang="en-US" sz="12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algorithm is easy to find feature points.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However, to obtain accurate result, it is necessary for using the high-resolution LiDAR</a:t>
            </a:r>
            <a:r>
              <a:rPr lang="ko-KR" altLang="en-US" sz="12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51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So In this study, we used 3D cube as a calibration target.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Because the cube target has more feature points than planar target. Three sides, perpendicular characteristic.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Therefore, this proposed method is less affected by the LiDAR resolution.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528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part shows the whole overview for our study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defined our coordinate system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implemented calibration process as follow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------------------------------------------------------------</a:t>
            </a:r>
          </a:p>
          <a:p>
            <a:endParaRPr lang="en-US" altLang="ko-KR" dirty="0"/>
          </a:p>
          <a:p>
            <a:r>
              <a:rPr lang="en-US" altLang="ko-KR" dirty="0"/>
              <a:t>Firstly, we found seven feature points from each 3D and 2D data set</a:t>
            </a:r>
          </a:p>
          <a:p>
            <a:endParaRPr lang="en-US" altLang="ko-KR" dirty="0"/>
          </a:p>
          <a:p>
            <a:r>
              <a:rPr lang="en-US" altLang="ko-KR" dirty="0"/>
              <a:t>And then, we found transformation matrix using </a:t>
            </a:r>
            <a:r>
              <a:rPr lang="en-US" altLang="ko-KR" dirty="0" err="1"/>
              <a:t>EPnP</a:t>
            </a:r>
            <a:r>
              <a:rPr lang="en-US" altLang="ko-KR" dirty="0"/>
              <a:t> algorithm to obtain relative position between LiDAR and camera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415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part shows about the whole process of our study (algorithm)</a:t>
            </a:r>
          </a:p>
          <a:p>
            <a:endParaRPr lang="en-US" altLang="ko-KR" dirty="0"/>
          </a:p>
          <a:p>
            <a:r>
              <a:rPr lang="en-US" altLang="ko-KR" dirty="0"/>
              <a:t>We firstly found seven feature points from each 3D and 2D data set</a:t>
            </a:r>
          </a:p>
          <a:p>
            <a:endParaRPr lang="en-US" altLang="ko-KR" dirty="0"/>
          </a:p>
          <a:p>
            <a:r>
              <a:rPr lang="en-US" altLang="ko-KR" dirty="0"/>
              <a:t>And then, we found transformation matrix using </a:t>
            </a:r>
            <a:r>
              <a:rPr lang="en-US" altLang="ko-KR" dirty="0" err="1"/>
              <a:t>EPnP</a:t>
            </a:r>
            <a:r>
              <a:rPr lang="en-US" altLang="ko-KR" dirty="0"/>
              <a:t> algorithm to obtain relative position between LiDAR and camera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explaining our whole process, I'll talk about how to define the coordinate system for calibration.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P represents the 3D points and the upper subscript means a coordinate system of LiDAR or Camera.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x, y states the 2D points from camera image plane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transformation matrix M, consists of Rotation Matrix and Translation Matrix.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43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first step is to find 5 plane candidates which have most inliers with </a:t>
                </a:r>
                <a:r>
                  <a:rPr lang="en-US" altLang="ko-KR" dirty="0" err="1"/>
                  <a:t>ransac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 err="1"/>
                  <a:t>Ransac</a:t>
                </a:r>
                <a:r>
                  <a:rPr lang="en-US" altLang="ko-KR" dirty="0"/>
                  <a:t> algorithm was used to choose three points randomly from our data set, for composing plane equations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And then, Among the 5 plane candidates, we selected 3planes which are almost perpendicular each 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𝐿</m:t>
                            </m:r>
                          </m:e>
                        </m:acc>
                      </m:e>
                      <m:sub>
                        <m: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1,2,3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현대하모니 M" panose="02020603020101020101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.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first step is to find 5 plane candidates which have most inliers with </a:t>
                </a:r>
                <a:r>
                  <a:rPr lang="en-US" altLang="ko-KR" dirty="0" err="1"/>
                  <a:t>ransac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 err="1"/>
                  <a:t>Ransac</a:t>
                </a:r>
                <a:r>
                  <a:rPr lang="en-US" altLang="ko-KR" dirty="0"/>
                  <a:t> algorithm was used to choose three points randomly from our data set, for composing plane equations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And then, Among the 5 plane candidates, we selected 3planes which are almost perpendicular each other </a:t>
                </a:r>
                <a:r>
                  <a:rPr lang="en-US" altLang="ko-KR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현대하모니 M" panose="02020603020101020101"/>
                  </a:rPr>
                  <a:t>〖</a:t>
                </a:r>
                <a:r>
                  <a:rPr lang="en-US" altLang="ko-KR" b="0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현대하모니 M" panose="02020603020101020101"/>
                  </a:rPr>
                  <a:t>(</a:t>
                </a:r>
                <a:r>
                  <a:rPr lang="en-US" altLang="ko-KR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현대하모니 M" panose="02020603020101020101"/>
                  </a:rPr>
                  <a:t>𝐿 ̂〗_1,2,3</a:t>
                </a:r>
                <a:r>
                  <a:rPr lang="en-US" altLang="ko-KR" b="0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현대하모니 M" panose="02020603020101020101"/>
                  </a:rPr>
                  <a:t>)</a:t>
                </a: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.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070DF-2B3D-4143-BD2D-5D26C1A550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9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F0031-3B19-4FB9-9DD4-D0D4937A1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F2EC7-9C45-42FC-815B-4F123EDF1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51617-A228-49EC-8442-E0704878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ED46E-C54B-436E-A5DA-2E3A07C3B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A31D-11EC-42C1-9CCA-5225C6ED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4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BA0E-EDBE-45D0-837C-35FC0C78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96293-3244-4258-B922-E2645E088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131C1-860C-4819-94CA-EBC7B682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FB07A-74A6-4E4F-A905-7419430D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51CBB-AA47-4271-AF1A-A026736A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71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FDBD9B-6951-456A-B4A9-5C6291146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A375B3-BA68-485C-969B-C27481989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ADDFF-7F7C-41ED-851C-AFC8935B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28AFD6-E736-4B29-895C-17B6E758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37AEF-BAF7-491A-9E09-B1540A8E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8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55017-8EB8-4C0A-BAE7-74ECFA5F1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C2D28-9A9A-4AB5-9199-ACADDB362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93EE65-496B-43D0-9BCA-776524C1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5C62B2-2A83-461D-B5E5-90EF7852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FC5412-D79C-417E-B386-9A18D4D66413}"/>
              </a:ext>
            </a:extLst>
          </p:cNvPr>
          <p:cNvSpPr/>
          <p:nvPr userDrawn="1"/>
        </p:nvSpPr>
        <p:spPr>
          <a:xfrm>
            <a:off x="0" y="1"/>
            <a:ext cx="12192000" cy="7171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AC67E5-F172-40AA-958F-18AE2642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17176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163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08145-9823-4C0D-A135-8E7D42FF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F67B75-397C-4DC0-A7FC-A5F2620A3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EA781-B64A-490A-B3F5-7726F18F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2A604-8A3D-4F7E-8A06-BE592124D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D31CEA-795C-42B9-8DEB-77CA5A07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68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2762D-AA2B-442D-B74A-B85DA7B7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33B07-A536-4FCE-861F-7A2FC8663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D15F30-5406-46D1-8F37-645142F11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7839B9-1B83-4601-8D1A-E0169EEB7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591DEF-3330-4691-8A0D-F25494A91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4F6CB1-D314-47DA-9121-0EFD594B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7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66447-27A3-48D8-B725-627594F2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DCD17-C534-43CB-8136-E42B747E7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85593B-2B37-4C74-9843-5AE059C1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CD0008-C7BA-4E5B-8266-B0A51A8F5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20AA49-77D1-44C0-ADDE-3C1EC9305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607E00-2CAA-4509-B617-5252E84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58380B-BCB1-438A-8142-A0EE9638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F72A21-64FA-4F47-8D12-876496B83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1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9B701-1B85-4314-9CFC-6B6D7CBD3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08B674-EC98-48FD-9FDC-A9677B48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7C5A7C-CEDA-4A2C-8DC6-D8AC4649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690A01-9D25-4608-948D-CCA99CA0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71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02D609-2818-404E-92CE-F6CE9EBD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A4D63D-BF2C-427F-A9B6-E2B35AD5A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C3C20-E0B4-40AA-9402-48CC954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00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3B849-44A0-45E6-B441-91A141CE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F55F1-FDBE-4E75-9A13-E6796263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E943E2-CB80-464E-8780-F6C1BD7AE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B6A571-05D7-4D54-A8AD-5C730908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FDC175-B50B-4FD5-8E32-46075C4B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2BD721-D7A9-430F-B382-9F448A6C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0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BA9B0-E3EB-43A8-833A-399A5CBE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F08E7E-5A36-410F-831D-3A2E47D20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833288-06CA-47B9-A3D4-F8494582A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AF18C4-1866-4223-9A42-1214C2A6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FB4A84-7D94-4124-A224-71F243D1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D9435F-0426-4B24-A1F3-6EDEE845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76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013187-166A-486C-997C-B816DF5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0ED2F9-0ADA-43D9-BA84-F3F172A19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2E971-D13E-494B-808E-99BF1FC80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F896C-4791-4465-83B1-D934177A289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3DA08C-4D47-4A4A-BEC2-ACD2E1EA6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0C2B2-3885-49C2-A95E-DCDDF56EC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ABF56-52D8-4382-AE76-FCA6B4548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9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70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36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0.png"/><Relationship Id="rId9" Type="http://schemas.openxmlformats.org/officeDocument/2006/relationships/image" Target="../media/image120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4.svg"/><Relationship Id="rId5" Type="http://schemas.openxmlformats.org/officeDocument/2006/relationships/image" Target="../media/image47.png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2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jp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550.png"/><Relationship Id="rId12" Type="http://schemas.openxmlformats.org/officeDocument/2006/relationships/image" Target="../media/image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12.jpg"/><Relationship Id="rId4" Type="http://schemas.openxmlformats.org/officeDocument/2006/relationships/image" Target="../media/image14.png"/><Relationship Id="rId9" Type="http://schemas.openxmlformats.org/officeDocument/2006/relationships/image" Target="../media/image57.emf"/><Relationship Id="rId1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png"/><Relationship Id="rId5" Type="http://schemas.openxmlformats.org/officeDocument/2006/relationships/image" Target="../media/image11.jpe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C967FB-3751-4A0F-912D-2AC3A5EC5BE3}"/>
              </a:ext>
            </a:extLst>
          </p:cNvPr>
          <p:cNvSpPr/>
          <p:nvPr/>
        </p:nvSpPr>
        <p:spPr>
          <a:xfrm>
            <a:off x="0" y="2185987"/>
            <a:ext cx="12192000" cy="24860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A Study of Simulation of Sensor Calibration for Mounting Inspection of ADAS Camera and LiDAR  </a:t>
            </a:r>
            <a:endParaRPr lang="ko-KR" alt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6A770-5EEC-4DEB-A452-F835E8AA5D1C}"/>
              </a:ext>
            </a:extLst>
          </p:cNvPr>
          <p:cNvSpPr txBox="1"/>
          <p:nvPr/>
        </p:nvSpPr>
        <p:spPr>
          <a:xfrm>
            <a:off x="3757612" y="4843183"/>
            <a:ext cx="467677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Yeham</a:t>
            </a:r>
            <a:r>
              <a: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Kim, </a:t>
            </a:r>
            <a:r>
              <a:rPr lang="en-US" altLang="ko-K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Yeeun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Lee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Prof. </a:t>
            </a:r>
            <a:r>
              <a:rPr lang="en-US" altLang="ko-K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Youngkeun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Kim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57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F16DECD-7495-420F-8CFB-F4B233D565BC}"/>
              </a:ext>
            </a:extLst>
          </p:cNvPr>
          <p:cNvGrpSpPr/>
          <p:nvPr/>
        </p:nvGrpSpPr>
        <p:grpSpPr>
          <a:xfrm>
            <a:off x="6240660" y="1270555"/>
            <a:ext cx="5788709" cy="5320745"/>
            <a:chOff x="6151760" y="1270555"/>
            <a:chExt cx="5843977" cy="537154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C101703-230C-49C2-BCC2-7ED8FA4A56D4}"/>
                </a:ext>
              </a:extLst>
            </p:cNvPr>
            <p:cNvSpPr/>
            <p:nvPr/>
          </p:nvSpPr>
          <p:spPr>
            <a:xfrm>
              <a:off x="6151760" y="5628661"/>
              <a:ext cx="2827140" cy="83563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DB72CB6-A709-4D83-83BC-D5832683E212}"/>
                </a:ext>
              </a:extLst>
            </p:cNvPr>
            <p:cNvSpPr/>
            <p:nvPr/>
          </p:nvSpPr>
          <p:spPr>
            <a:xfrm>
              <a:off x="9102030" y="1975008"/>
              <a:ext cx="2827140" cy="344789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2FB28A0-6C80-47D3-8549-652806E64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1760" y="1270555"/>
              <a:ext cx="5843977" cy="5371545"/>
            </a:xfrm>
            <a:prstGeom prst="rect">
              <a:avLst/>
            </a:prstGeom>
          </p:spPr>
        </p:pic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Process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1935352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Step 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6D1CAF-C9F9-44EA-80B3-9ADD6AD26C80}"/>
              </a:ext>
            </a:extLst>
          </p:cNvPr>
          <p:cNvSpPr/>
          <p:nvPr/>
        </p:nvSpPr>
        <p:spPr>
          <a:xfrm>
            <a:off x="2013007" y="6183455"/>
            <a:ext cx="229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ea typeface="현대하모니 M" panose="02020603020101020101"/>
              </a:rPr>
              <a:t>&lt;Outlier Removal&gt;</a:t>
            </a:r>
            <a:endParaRPr lang="ko-KR" altLang="en-US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4C5288-AC5D-4FB8-9BBA-4B73829C3BC6}"/>
              </a:ext>
            </a:extLst>
          </p:cNvPr>
          <p:cNvGrpSpPr/>
          <p:nvPr/>
        </p:nvGrpSpPr>
        <p:grpSpPr>
          <a:xfrm>
            <a:off x="706220" y="2773455"/>
            <a:ext cx="5356085" cy="3410000"/>
            <a:chOff x="4137273" y="24633775"/>
            <a:chExt cx="3187710" cy="202948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90BF30D-2016-44AB-B595-6B2D2569E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88"/>
            <a:stretch/>
          </p:blipFill>
          <p:spPr>
            <a:xfrm>
              <a:off x="4137273" y="24633775"/>
              <a:ext cx="2918693" cy="20294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7773F42-0113-414B-B4A8-1C3F4CFC90AD}"/>
                    </a:ext>
                  </a:extLst>
                </p:cNvPr>
                <p:cNvSpPr txBox="1"/>
                <p:nvPr/>
              </p:nvSpPr>
              <p:spPr>
                <a:xfrm>
                  <a:off x="6311510" y="24987991"/>
                  <a:ext cx="1013473" cy="484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70000"/>
                    </a:lnSpc>
                  </a:pPr>
                  <a:r>
                    <a:rPr lang="en-US" altLang="ko-KR" sz="1100" b="1" dirty="0"/>
                    <a:t>●</a:t>
                  </a:r>
                  <a:r>
                    <a:rPr lang="en-US" altLang="ko-KR" b="1" dirty="0"/>
                    <a:t> </a:t>
                  </a:r>
                  <a:r>
                    <a:rPr lang="en-US" altLang="ko-KR" dirty="0"/>
                    <a:t>inliers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1,2,3</m:t>
                          </m:r>
                        </m:sub>
                      </m:sSub>
                    </m:oMath>
                  </a14:m>
                  <a:r>
                    <a:rPr lang="en-US" altLang="ko-KR" dirty="0"/>
                    <a:t>)</a:t>
                  </a:r>
                </a:p>
                <a:p>
                  <a:pPr>
                    <a:lnSpc>
                      <a:spcPct val="70000"/>
                    </a:lnSpc>
                  </a:pPr>
                  <a:r>
                    <a:rPr lang="en-US" altLang="ko-KR" sz="1100" b="1" dirty="0">
                      <a:solidFill>
                        <a:srgbClr val="FCFC03"/>
                      </a:solidFill>
                    </a:rPr>
                    <a:t>●</a:t>
                  </a:r>
                  <a:r>
                    <a:rPr lang="en-US" altLang="ko-KR" sz="2400" b="1" dirty="0"/>
                    <a:t> </a:t>
                  </a:r>
                  <a:r>
                    <a:rPr lang="en-US" altLang="ko-KR" dirty="0"/>
                    <a:t>1</a:t>
                  </a:r>
                  <a:r>
                    <a:rPr lang="en-US" altLang="ko-KR" baseline="30000" dirty="0"/>
                    <a:t>st</a:t>
                  </a:r>
                  <a:r>
                    <a:rPr lang="en-US" altLang="ko-KR" dirty="0"/>
                    <a:t> outliers</a:t>
                  </a:r>
                  <a:endParaRPr lang="en-US" altLang="ko-KR" sz="2400" dirty="0"/>
                </a:p>
                <a:p>
                  <a:pPr>
                    <a:lnSpc>
                      <a:spcPct val="70000"/>
                    </a:lnSpc>
                  </a:pPr>
                  <a:r>
                    <a:rPr lang="en-US" altLang="ko-KR" sz="1100" b="1" dirty="0">
                      <a:solidFill>
                        <a:srgbClr val="24FF24"/>
                      </a:solidFill>
                    </a:rPr>
                    <a:t>●</a:t>
                  </a:r>
                  <a:r>
                    <a:rPr lang="en-US" altLang="ko-KR" sz="2400" b="1" dirty="0"/>
                    <a:t> </a:t>
                  </a:r>
                  <a:r>
                    <a:rPr lang="en-US" altLang="ko-KR" dirty="0"/>
                    <a:t>2</a:t>
                  </a:r>
                  <a:r>
                    <a:rPr lang="en-US" altLang="ko-KR" baseline="30000" dirty="0"/>
                    <a:t>nd</a:t>
                  </a:r>
                  <a:r>
                    <a:rPr lang="en-US" altLang="ko-KR" dirty="0"/>
                    <a:t> outliers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7773F42-0113-414B-B4A8-1C3F4CFC9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1510" y="24987991"/>
                  <a:ext cx="1013473" cy="484651"/>
                </a:xfrm>
                <a:prstGeom prst="rect">
                  <a:avLst/>
                </a:prstGeom>
                <a:blipFill>
                  <a:blip r:embed="rId5"/>
                  <a:stretch>
                    <a:fillRect t="-13534" r="-7168" b="-90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1754B3-C09B-4118-B806-74982B5B4EB1}"/>
                  </a:ext>
                </a:extLst>
              </p:cNvPr>
              <p:cNvSpPr txBox="1"/>
              <p:nvPr/>
            </p:nvSpPr>
            <p:spPr>
              <a:xfrm>
                <a:off x="623888" y="1395193"/>
                <a:ext cx="5472112" cy="15235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357865" indent="-285750">
                  <a:lnSpc>
                    <a:spcPct val="12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To remove the outliers, distances between</a:t>
                </a:r>
                <a:b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</a:b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 planes and 3D points were calculated.</a:t>
                </a:r>
              </a:p>
              <a:p>
                <a:pPr marL="357865" indent="-285750">
                  <a:lnSpc>
                    <a:spcPct val="12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Using RANSAC, 3 exact perpendicular planes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𝐿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1,2,3</m:t>
                        </m:r>
                      </m:sub>
                    </m:sSub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현대하모니 M" panose="02020603020101020101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 were derived.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1754B3-C09B-4118-B806-74982B5B4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8" y="1395193"/>
                <a:ext cx="5472112" cy="1523559"/>
              </a:xfrm>
              <a:prstGeom prst="rect">
                <a:avLst/>
              </a:prstGeom>
              <a:blipFill>
                <a:blip r:embed="rId6"/>
                <a:stretch>
                  <a:fillRect t="-1600" b="-1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88613B98-66D8-42E7-830B-7AF80D3F3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088" y="825033"/>
            <a:ext cx="4093793" cy="4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D411B6-4983-4C21-8756-207BE0DEFC25}"/>
              </a:ext>
            </a:extLst>
          </p:cNvPr>
          <p:cNvSpPr/>
          <p:nvPr/>
        </p:nvSpPr>
        <p:spPr>
          <a:xfrm>
            <a:off x="9102030" y="5791200"/>
            <a:ext cx="2827140" cy="7747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Process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1504701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Step 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FB28A0-6C80-47D3-8549-652806E64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0037"/>
            <a:ext cx="5933044" cy="54534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951ADF-4DD1-4B40-BA9C-37B6B597F8DD}"/>
              </a:ext>
            </a:extLst>
          </p:cNvPr>
          <p:cNvSpPr/>
          <p:nvPr/>
        </p:nvSpPr>
        <p:spPr>
          <a:xfrm>
            <a:off x="2040108" y="6196568"/>
            <a:ext cx="231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ea typeface="현대하모니 M" panose="02020603020101020101"/>
              </a:rPr>
              <a:t>&lt;7 Feature Points&gt;</a:t>
            </a:r>
            <a:endParaRPr lang="ko-KR" alt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9468CC-BB4D-4A2E-8861-FE0058A11FE6}"/>
              </a:ext>
            </a:extLst>
          </p:cNvPr>
          <p:cNvGrpSpPr/>
          <p:nvPr/>
        </p:nvGrpSpPr>
        <p:grpSpPr>
          <a:xfrm>
            <a:off x="601643" y="2537790"/>
            <a:ext cx="4804247" cy="3573901"/>
            <a:chOff x="457529" y="2400300"/>
            <a:chExt cx="4922961" cy="366221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4FAAB53-CD38-45DB-A4BC-FA2E29A6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80"/>
            <a:stretch/>
          </p:blipFill>
          <p:spPr>
            <a:xfrm>
              <a:off x="457529" y="2400300"/>
              <a:ext cx="4922961" cy="366221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49B9317-2C32-482E-A528-BAA38390A649}"/>
                </a:ext>
              </a:extLst>
            </p:cNvPr>
            <p:cNvSpPr/>
            <p:nvPr/>
          </p:nvSpPr>
          <p:spPr>
            <a:xfrm>
              <a:off x="2458503" y="3030875"/>
              <a:ext cx="317716" cy="36933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ea typeface="현대하모니 M" panose="02020603020101020101"/>
                </a:rPr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DEA2CC-D276-49DB-800C-82CB8D858CF5}"/>
                </a:ext>
              </a:extLst>
            </p:cNvPr>
            <p:cNvSpPr/>
            <p:nvPr/>
          </p:nvSpPr>
          <p:spPr>
            <a:xfrm>
              <a:off x="1369434" y="3729787"/>
              <a:ext cx="317716" cy="36933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ea typeface="현대하모니 M" panose="02020603020101020101"/>
                </a:rPr>
                <a:t>2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CE4EB1-0D75-4031-A067-8C7B8698E6BA}"/>
                </a:ext>
              </a:extLst>
            </p:cNvPr>
            <p:cNvSpPr/>
            <p:nvPr/>
          </p:nvSpPr>
          <p:spPr>
            <a:xfrm>
              <a:off x="1835204" y="4945500"/>
              <a:ext cx="317716" cy="36933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ea typeface="현대하모니 M" panose="02020603020101020101"/>
                </a:rPr>
                <a:t>3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C51A72-B1C2-4C2F-9286-DF6EFC57A0C7}"/>
                </a:ext>
              </a:extLst>
            </p:cNvPr>
            <p:cNvSpPr/>
            <p:nvPr/>
          </p:nvSpPr>
          <p:spPr>
            <a:xfrm>
              <a:off x="3120136" y="4803817"/>
              <a:ext cx="317716" cy="36933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ea typeface="현대하모니 M" panose="02020603020101020101"/>
                </a:rPr>
                <a:t>4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D0AC25-87F1-45F0-94F3-5EC4FFB900A2}"/>
                </a:ext>
              </a:extLst>
            </p:cNvPr>
            <p:cNvSpPr/>
            <p:nvPr/>
          </p:nvSpPr>
          <p:spPr>
            <a:xfrm>
              <a:off x="4221931" y="4231406"/>
              <a:ext cx="317716" cy="36933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ea typeface="현대하모니 M" panose="02020603020101020101"/>
                </a:rPr>
                <a:t>5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EC97A9-3814-4643-A056-FB1C6D3A5531}"/>
                </a:ext>
              </a:extLst>
            </p:cNvPr>
            <p:cNvSpPr/>
            <p:nvPr/>
          </p:nvSpPr>
          <p:spPr>
            <a:xfrm>
              <a:off x="4018381" y="3096117"/>
              <a:ext cx="317716" cy="36933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ea typeface="현대하모니 M" panose="02020603020101020101"/>
                </a:rPr>
                <a:t>6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C80656A-4F52-47B0-9DE2-D71F1C3CDA94}"/>
                </a:ext>
              </a:extLst>
            </p:cNvPr>
            <p:cNvSpPr/>
            <p:nvPr/>
          </p:nvSpPr>
          <p:spPr>
            <a:xfrm>
              <a:off x="3171019" y="3914453"/>
              <a:ext cx="317716" cy="36933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ea typeface="현대하모니 M" panose="02020603020101020101"/>
                </a:rPr>
                <a:t>7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69C4D3-2A34-4CC1-89FF-51A7D0FA75F2}"/>
                  </a:ext>
                </a:extLst>
              </p:cNvPr>
              <p:cNvSpPr txBox="1"/>
              <p:nvPr/>
            </p:nvSpPr>
            <p:spPr>
              <a:xfrm>
                <a:off x="623888" y="1391962"/>
                <a:ext cx="5527872" cy="1071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7865" indent="-285750">
                  <a:lnSpc>
                    <a:spcPct val="12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By calculating the intersection between the </a:t>
                </a:r>
                <a:b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</a:b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3 exact perpendicular planes(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𝐿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1,2,3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)</a:t>
                </a:r>
                <a:b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</a:b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  <a:sym typeface="Wingdings" panose="05000000000000000000" pitchFamily="2" charset="2"/>
                  </a:rPr>
                  <a:t></a:t>
                </a: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 7 feature points were derived from target.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69C4D3-2A34-4CC1-89FF-51A7D0FA7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8" y="1391962"/>
                <a:ext cx="5527872" cy="1071255"/>
              </a:xfrm>
              <a:prstGeom prst="rect">
                <a:avLst/>
              </a:prstGeom>
              <a:blipFill>
                <a:blip r:embed="rId5"/>
                <a:stretch>
                  <a:fillRect t="-1705" b="-85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6DCBF52C-372F-4592-AC97-FAE1AA216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662" y="802054"/>
            <a:ext cx="4164644" cy="480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598F4E-37DC-4922-97BA-69D1336604AB}"/>
                  </a:ext>
                </a:extLst>
              </p:cNvPr>
              <p:cNvSpPr txBox="1"/>
              <p:nvPr/>
            </p:nvSpPr>
            <p:spPr>
              <a:xfrm>
                <a:off x="948784" y="2923283"/>
                <a:ext cx="1994624" cy="26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altLang="ko-KR" sz="1600" b="1" dirty="0">
                    <a:solidFill>
                      <a:srgbClr val="FF0000"/>
                    </a:solidFill>
                  </a:rPr>
                  <a:t>▲</a:t>
                </a:r>
                <a:r>
                  <a:rPr lang="en-US" altLang="ko-KR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𝐿</m:t>
                        </m:r>
                      </m:e>
                      <m:sub>
                        <m:r>
                          <a:rPr lang="en-US" altLang="ko-KR" sz="1600" i="1" dirty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/>
                  <a:t> </a:t>
                </a:r>
                <a:r>
                  <a:rPr lang="en-US" altLang="ko-KR" sz="1600" b="1" dirty="0">
                    <a:solidFill>
                      <a:srgbClr val="1111FF"/>
                    </a:solidFill>
                  </a:rPr>
                  <a:t>▲</a:t>
                </a:r>
                <a:r>
                  <a:rPr lang="en-US" altLang="ko-KR" sz="1600" b="1" dirty="0">
                    <a:solidFill>
                      <a:srgbClr val="FCFC03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/>
                  <a:t> </a:t>
                </a:r>
                <a:r>
                  <a:rPr lang="en-US" altLang="ko-KR" sz="1600" b="1" dirty="0">
                    <a:solidFill>
                      <a:srgbClr val="7AFF7A"/>
                    </a:solidFill>
                  </a:rPr>
                  <a:t>▲</a:t>
                </a:r>
                <a:r>
                  <a:rPr lang="en-US" altLang="ko-KR" sz="1600" b="1" dirty="0">
                    <a:solidFill>
                      <a:srgbClr val="24FF2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3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598F4E-37DC-4922-97BA-69D133660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84" y="2923283"/>
                <a:ext cx="1994624" cy="266996"/>
              </a:xfrm>
              <a:prstGeom prst="rect">
                <a:avLst/>
              </a:prstGeom>
              <a:blipFill>
                <a:blip r:embed="rId7"/>
                <a:stretch>
                  <a:fillRect l="-1835" t="-34884" b="-30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544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EE7EEF-FD07-40BF-A346-F931B68B74E2}"/>
              </a:ext>
            </a:extLst>
          </p:cNvPr>
          <p:cNvSpPr/>
          <p:nvPr/>
        </p:nvSpPr>
        <p:spPr>
          <a:xfrm>
            <a:off x="2494233" y="6360430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&lt;Edge Detection&gt;</a:t>
            </a:r>
            <a:endParaRPr lang="ko-KR" altLang="en-US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AB37B8C-9CC0-4FEB-9390-90C26E9F9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" t="7350"/>
          <a:stretch/>
        </p:blipFill>
        <p:spPr>
          <a:xfrm>
            <a:off x="2410434" y="4910176"/>
            <a:ext cx="2558913" cy="147295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Process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1672594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Step 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084616-B2B6-4324-AE2E-4B316F31C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035" y="903150"/>
            <a:ext cx="3123234" cy="58119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1182A3D-0ABE-41A1-9C15-94B59C5F674A}"/>
              </a:ext>
            </a:extLst>
          </p:cNvPr>
          <p:cNvSpPr txBox="1"/>
          <p:nvPr/>
        </p:nvSpPr>
        <p:spPr>
          <a:xfrm>
            <a:off x="623888" y="1391962"/>
            <a:ext cx="8037512" cy="1455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865" indent="-285750">
              <a:lnSpc>
                <a:spcPct val="12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Using “Sobel</a:t>
            </a:r>
            <a:r>
              <a:rPr lang="ko-KR" altLang="en-US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Filter”</a:t>
            </a:r>
            <a:r>
              <a:rPr lang="ko-KR" altLang="en-US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and</a:t>
            </a:r>
            <a:r>
              <a:rPr lang="ko-KR" altLang="en-US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“Hough transformation”, 8 edges were detected </a:t>
            </a:r>
          </a:p>
          <a:p>
            <a:pPr marL="357865" indent="-285750">
              <a:lnSpc>
                <a:spcPct val="12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By calculating the intersection points of</a:t>
            </a:r>
            <a:r>
              <a:rPr lang="ko-KR" altLang="en-US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8 edges, 7 feature points were derived on 2D image.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B26547-B286-4FFC-9A8D-816A8C452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175" y="4861605"/>
            <a:ext cx="2558914" cy="14927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9741A3-6D68-4A02-9A83-B1CE07471B08}"/>
              </a:ext>
            </a:extLst>
          </p:cNvPr>
          <p:cNvSpPr/>
          <p:nvPr/>
        </p:nvSpPr>
        <p:spPr>
          <a:xfrm>
            <a:off x="6209723" y="6383131"/>
            <a:ext cx="1960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&lt;Feature Points&gt;</a:t>
            </a:r>
            <a:endParaRPr lang="ko-KR" altLang="en-US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840F3A-4A88-431A-B5D1-BE17D827DAA8}"/>
              </a:ext>
            </a:extLst>
          </p:cNvPr>
          <p:cNvSpPr/>
          <p:nvPr/>
        </p:nvSpPr>
        <p:spPr>
          <a:xfrm>
            <a:off x="4310460" y="4443440"/>
            <a:ext cx="2948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&lt;Sobel Filtering&gt;</a:t>
            </a:r>
            <a:endParaRPr lang="ko-KR" altLang="en-US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DDAC5AC-37A3-4DCE-BA4F-A18321351A71}"/>
              </a:ext>
            </a:extLst>
          </p:cNvPr>
          <p:cNvPicPr/>
          <p:nvPr/>
        </p:nvPicPr>
        <p:blipFill rotWithShape="1">
          <a:blip r:embed="rId6"/>
          <a:srcRect l="11705" t="16322" r="4854"/>
          <a:stretch/>
        </p:blipFill>
        <p:spPr>
          <a:xfrm>
            <a:off x="4505089" y="2982029"/>
            <a:ext cx="2536812" cy="14550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AD0FF4D-BDC8-4636-B282-5B5E114586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39" t="5276" r="4381" b="6937"/>
          <a:stretch/>
        </p:blipFill>
        <p:spPr>
          <a:xfrm>
            <a:off x="945247" y="2982030"/>
            <a:ext cx="2558914" cy="145507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CCE5C0-301B-489D-9294-26EF8E20D3A2}"/>
              </a:ext>
            </a:extLst>
          </p:cNvPr>
          <p:cNvSpPr/>
          <p:nvPr/>
        </p:nvSpPr>
        <p:spPr>
          <a:xfrm>
            <a:off x="630164" y="4437637"/>
            <a:ext cx="3123234" cy="38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115" marR="0" lvl="0" algn="ctr" defTabSz="457200" rtl="0" eaLnBrk="1" fontAlgn="auto" latinLnBrk="0" hangingPunct="1">
              <a:lnSpc>
                <a:spcPct val="120000"/>
              </a:lnSpc>
              <a:spcBef>
                <a:spcPts val="60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&lt;Camera Image&gt;</a:t>
            </a:r>
          </a:p>
        </p:txBody>
      </p:sp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08FA4B87-8A76-4681-BB31-3B49A5CE1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3529278" y="3318977"/>
            <a:ext cx="781182" cy="781182"/>
          </a:xfrm>
          <a:prstGeom prst="rect">
            <a:avLst/>
          </a:prstGeom>
        </p:spPr>
      </p:pic>
      <p:pic>
        <p:nvPicPr>
          <p:cNvPr id="25" name="그래픽 24" descr="줄 화살표: 일자형">
            <a:extLst>
              <a:ext uri="{FF2B5EF4-FFF2-40B4-BE49-F238E27FC236}">
                <a16:creationId xmlns:a16="http://schemas.microsoft.com/office/drawing/2014/main" id="{14E37F1C-8907-4519-AF42-8EB65C0579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503435" y="5256062"/>
            <a:ext cx="781182" cy="781182"/>
          </a:xfrm>
          <a:prstGeom prst="rect">
            <a:avLst/>
          </a:prstGeom>
        </p:spPr>
      </p:pic>
      <p:pic>
        <p:nvPicPr>
          <p:cNvPr id="26" name="그래픽 25" descr="줄 화살표: 일자형">
            <a:extLst>
              <a:ext uri="{FF2B5EF4-FFF2-40B4-BE49-F238E27FC236}">
                <a16:creationId xmlns:a16="http://schemas.microsoft.com/office/drawing/2014/main" id="{244B0B3B-4427-4081-A184-CB07C373D3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072176" y="5256062"/>
            <a:ext cx="781182" cy="78118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8FCB447-D078-42D9-A6D0-3133E64E3F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8205" y="766010"/>
            <a:ext cx="4275589" cy="49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9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26360EE-91E3-4C38-B1F7-4893DEB8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Process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C05684-6E6F-4050-8228-20086B10D601}"/>
              </a:ext>
            </a:extLst>
          </p:cNvPr>
          <p:cNvSpPr txBox="1"/>
          <p:nvPr/>
        </p:nvSpPr>
        <p:spPr>
          <a:xfrm>
            <a:off x="355903" y="903150"/>
            <a:ext cx="9519636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marR="0" lvl="0" indent="-34344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10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/>
              </a:rPr>
              <a:t>Camera intrinsic parameter</a:t>
            </a:r>
            <a:endParaRPr kumimoji="0" lang="ko-KR" altLang="en-US" sz="210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C6795F-3751-4288-8B69-F51532E0A870}"/>
                  </a:ext>
                </a:extLst>
              </p:cNvPr>
              <p:cNvSpPr txBox="1"/>
              <p:nvPr/>
            </p:nvSpPr>
            <p:spPr>
              <a:xfrm>
                <a:off x="623888" y="1383673"/>
                <a:ext cx="11575233" cy="439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7865" indent="-285750">
                  <a:lnSpc>
                    <a:spcPct val="12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The matrix </a:t>
                </a:r>
                <a:r>
                  <a:rPr lang="en-US" altLang="ko-KR" b="1" i="1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A  </a:t>
                </a: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is used to map 3D points(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PrePr>
                      <m:sub/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𝑪</m:t>
                        </m:r>
                      </m:sup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sPre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) on image plane.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C6795F-3751-4288-8B69-F51532E0A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8" y="1383673"/>
                <a:ext cx="11575233" cy="439031"/>
              </a:xfrm>
              <a:prstGeom prst="rect">
                <a:avLst/>
              </a:prstGeom>
              <a:blipFill>
                <a:blip r:embed="rId8"/>
                <a:stretch>
                  <a:fillRect b="-15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3BE58EB-6C07-4648-B737-B1C63D1C5345}"/>
                  </a:ext>
                </a:extLst>
              </p:cNvPr>
              <p:cNvSpPr/>
              <p:nvPr/>
            </p:nvSpPr>
            <p:spPr>
              <a:xfrm>
                <a:off x="968960" y="1908035"/>
                <a:ext cx="1728230" cy="86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현대하모니 M" panose="02020603020101020101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현대하모니 M" panose="02020603020101020101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현대하모니 M" panose="02020603020101020101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현대하모니 M" panose="02020603020101020101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현대하모니 M" panose="02020603020101020101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현대하모니 M" panose="02020603020101020101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3BE58EB-6C07-4648-B737-B1C63D1C5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60" y="1908035"/>
                <a:ext cx="1728230" cy="8631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87F3217-8C7D-4A8A-AC7B-A5521777481E}"/>
                  </a:ext>
                </a:extLst>
              </p:cNvPr>
              <p:cNvSpPr/>
              <p:nvPr/>
            </p:nvSpPr>
            <p:spPr>
              <a:xfrm>
                <a:off x="959842" y="2974216"/>
                <a:ext cx="6580327" cy="6701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focal</m:t>
                      </m:r>
                      <m:r>
                        <a:rPr lang="en-US" altLang="ko-KR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dirty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length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px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=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i="0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=</m:t>
                      </m:r>
                      <m:f>
                        <m:f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i="0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focal</m:t>
                          </m:r>
                          <m:r>
                            <a:rPr lang="en-US" altLang="ko-KR" i="0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0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length</m:t>
                          </m:r>
                          <m:r>
                            <a:rPr lang="en-US" altLang="ko-KR" i="0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US" altLang="ko-KR" i="0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mm</m:t>
                          </m:r>
                          <m:r>
                            <a:rPr lang="en-US" altLang="ko-KR" i="0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]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i="0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sensor</m:t>
                          </m:r>
                          <m:r>
                            <a:rPr lang="en-US" altLang="ko-KR" i="0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0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width</m:t>
                          </m:r>
                          <m:r>
                            <a:rPr lang="en-US" altLang="ko-KR" i="0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US" altLang="ko-KR" i="0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mm</m:t>
                          </m:r>
                          <m:r>
                            <a:rPr lang="en-US" altLang="ko-KR" b="0" i="0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]</m:t>
                          </m:r>
                        </m:den>
                      </m:f>
                      <m:r>
                        <a:rPr lang="en-US" altLang="ko-KR" b="0" i="0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i="0" dirty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image</m:t>
                      </m:r>
                      <m:r>
                        <a:rPr lang="en-US" altLang="ko-KR" i="0" dirty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0" dirty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width</m:t>
                      </m:r>
                      <m:r>
                        <a:rPr lang="en-US" altLang="ko-KR" i="0" dirty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px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ea typeface="현대하모니 M" panose="02020603020101020101"/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87F3217-8C7D-4A8A-AC7B-A55217774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42" y="2974216"/>
                <a:ext cx="6580327" cy="6701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59F7907-C94B-46FD-818D-02BB8F895189}"/>
                  </a:ext>
                </a:extLst>
              </p:cNvPr>
              <p:cNvSpPr/>
              <p:nvPr/>
            </p:nvSpPr>
            <p:spPr>
              <a:xfrm>
                <a:off x="1039921" y="3640712"/>
                <a:ext cx="5223289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center</m:t>
                      </m:r>
                      <m:r>
                        <a:rPr lang="en-US" altLang="ko-KR" i="0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0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point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 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 =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i="0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image</m:t>
                          </m:r>
                          <m:r>
                            <a:rPr lang="en-US" altLang="ko-KR" b="0" i="0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0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width</m:t>
                          </m:r>
                        </m:num>
                        <m:den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2</m:t>
                          </m:r>
                        </m:den>
                      </m:f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, 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=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i="0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image</m:t>
                          </m:r>
                          <m:r>
                            <a:rPr lang="en-US" altLang="ko-KR" b="0" i="0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0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height</m:t>
                          </m:r>
                        </m:num>
                        <m:den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>
                  <a:ea typeface="현대하모니 M" panose="02020603020101020101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59F7907-C94B-46FD-818D-02BB8F8951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1" y="3640712"/>
                <a:ext cx="5223289" cy="616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45AF29E-C866-4E9E-9DED-77DDBCAD15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4079" y="1610745"/>
            <a:ext cx="3942920" cy="32889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9F2B21-683B-400D-89B7-3F32D12A51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155" y="4581726"/>
            <a:ext cx="8961897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Process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1893311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182A3D-0ABE-41A1-9C15-94B59C5F674A}"/>
                  </a:ext>
                </a:extLst>
              </p:cNvPr>
              <p:cNvSpPr txBox="1"/>
              <p:nvPr/>
            </p:nvSpPr>
            <p:spPr>
              <a:xfrm>
                <a:off x="623888" y="1391962"/>
                <a:ext cx="8982567" cy="4741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7865" indent="-285750">
                  <a:lnSpc>
                    <a:spcPct val="12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r>
                  <a:rPr lang="en-US" altLang="ko-KR" dirty="0" err="1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EPnP</a:t>
                </a: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 algorithm is a method to estimate relative position between sensor coordinates using 3D and 2D points.</a:t>
                </a:r>
              </a:p>
              <a:p>
                <a:pPr marL="357865" indent="-285750">
                  <a:lnSpc>
                    <a:spcPct val="12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endParaRPr lang="en-US" altLang="ko-KR" dirty="0"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/>
                </a:endParaRPr>
              </a:p>
              <a:p>
                <a:pPr marL="72115">
                  <a:lnSpc>
                    <a:spcPct val="120000"/>
                  </a:lnSpc>
                  <a:spcBef>
                    <a:spcPts val="601"/>
                  </a:spcBef>
                  <a:defRPr/>
                </a:pPr>
                <a:r>
                  <a:rPr lang="en-US" altLang="ko-KR" dirty="0" err="1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EPnP</a:t>
                </a: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 algorithm</a:t>
                </a:r>
              </a:p>
              <a:p>
                <a:pPr marL="357865" indent="-285750">
                  <a:lnSpc>
                    <a:spcPct val="12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Input</a:t>
                </a:r>
              </a:p>
              <a:p>
                <a:pPr marL="719138" lvl="1" indent="-285750">
                  <a:lnSpc>
                    <a:spcPct val="120000"/>
                  </a:lnSpc>
                  <a:spcBef>
                    <a:spcPts val="601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현대하모니 M" panose="02020603020101020101"/>
                      </a:rPr>
                      <m:t>𝑨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    : Intrinsic of parameter camera.</a:t>
                </a:r>
              </a:p>
              <a:p>
                <a:pPr marL="719138" lvl="1" indent="-285750">
                  <a:lnSpc>
                    <a:spcPct val="120000"/>
                  </a:lnSpc>
                  <a:spcBef>
                    <a:spcPts val="601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SubSupPr>
                      <m:e>
                        <m:r>
                          <a:rPr lang="en-US" altLang="ko-KR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𝑽</m:t>
                        </m:r>
                      </m:e>
                      <m:sub>
                        <m:r>
                          <a:rPr lang="en-US" altLang="ko-KR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𝟐</m:t>
                        </m:r>
                        <m:r>
                          <a:rPr lang="en-US" altLang="ko-KR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𝒅</m:t>
                        </m:r>
                      </m:sub>
                      <m:sup>
                        <m:r>
                          <a:rPr lang="en-US" altLang="ko-KR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𝒉</m:t>
                        </m:r>
                      </m:sup>
                    </m:sSubSup>
                    <m:r>
                      <a:rPr lang="en-US" altLang="ko-KR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현대하모니 M" panose="02020603020101020101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SubSupPr>
                      <m:e>
                        <m:r>
                          <a:rPr lang="en-US" altLang="ko-KR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𝑽</m:t>
                        </m:r>
                      </m:e>
                      <m:sub>
                        <m:r>
                          <a:rPr lang="en-US" altLang="ko-KR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𝟑</m:t>
                        </m:r>
                        <m:r>
                          <a:rPr lang="en-US" altLang="ko-KR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𝒅</m:t>
                        </m:r>
                      </m:sub>
                      <m:sup>
                        <m:r>
                          <a:rPr lang="en-US" altLang="ko-KR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𝒉</m:t>
                        </m:r>
                      </m:sup>
                    </m:sSubSup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 : 7 vertices points about each data in homogeneous </a:t>
                </a:r>
                <a:b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</a:b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		coordinates.</a:t>
                </a:r>
              </a:p>
              <a:p>
                <a:pPr marL="357865" indent="-285750">
                  <a:lnSpc>
                    <a:spcPct val="12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Output</a:t>
                </a:r>
              </a:p>
              <a:p>
                <a:pPr marL="719138" lvl="1" indent="-285750">
                  <a:lnSpc>
                    <a:spcPct val="120000"/>
                  </a:lnSpc>
                  <a:spcBef>
                    <a:spcPts val="601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ko-KR" b="1" i="1" dirty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PrePr>
                      <m:sub/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ko-KR" b="1" i="1" dirty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PrePr>
                      <m:sub/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 : Rotation  and translation (Transformation) matrix </a:t>
                </a:r>
                <a:b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</a:b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		for the camera system about LiDAR reference.</a:t>
                </a:r>
              </a:p>
              <a:p>
                <a:pPr marL="719138" lvl="1" indent="-285750">
                  <a:lnSpc>
                    <a:spcPct val="120000"/>
                  </a:lnSpc>
                  <a:spcBef>
                    <a:spcPts val="601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b="1" dirty="0">
                    <a:solidFill>
                      <a:prstClr val="black"/>
                    </a:solidFill>
                    <a:ea typeface="현대하모니 M" panose="02020603020101020101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𝑿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  : Position of input points in the camera reference.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182A3D-0ABE-41A1-9C15-94B59C5F6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8" y="1391962"/>
                <a:ext cx="8982567" cy="4741363"/>
              </a:xfrm>
              <a:prstGeom prst="rect">
                <a:avLst/>
              </a:prstGeom>
              <a:blipFill>
                <a:blip r:embed="rId3"/>
                <a:stretch>
                  <a:fillRect t="-386" b="-7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C3AD2FBA-14F1-487A-BE51-8FF50D00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487" y="746443"/>
            <a:ext cx="3539023" cy="5709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55CE9A-1532-452E-8F05-60BDAD9C04BC}"/>
              </a:ext>
            </a:extLst>
          </p:cNvPr>
          <p:cNvGrpSpPr/>
          <p:nvPr/>
        </p:nvGrpSpPr>
        <p:grpSpPr>
          <a:xfrm>
            <a:off x="12431076" y="2296127"/>
            <a:ext cx="2093614" cy="1668918"/>
            <a:chOff x="8507942" y="4782439"/>
            <a:chExt cx="2093614" cy="166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84CFA73B-C26E-4297-94F6-8A35C2CE073F}"/>
                    </a:ext>
                  </a:extLst>
                </p:cNvPr>
                <p:cNvSpPr/>
                <p:nvPr/>
              </p:nvSpPr>
              <p:spPr>
                <a:xfrm>
                  <a:off x="9417770" y="4782439"/>
                  <a:ext cx="1183786" cy="16689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현대하모니 M" panose="02020603020101020101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𝑟𝑜𝑙𝑙</m:t>
                              </m:r>
                            </m:e>
                            <m:e>
                              <m:r>
                                <a:rPr lang="en-US" altLang="ko-KR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𝑝𝑖𝑡𝑐h</m:t>
                              </m:r>
                            </m:e>
                            <m:e>
                              <m:r>
                                <a:rPr lang="en-US" altLang="ko-KR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𝑦𝑎𝑤</m:t>
                              </m:r>
                            </m:e>
                            <m:e>
                              <m:r>
                                <a:rPr lang="en-US" altLang="ko-KR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𝑑𝑥</m:t>
                              </m:r>
                            </m:e>
                            <m:e>
                              <m:r>
                                <a:rPr lang="en-US" altLang="ko-KR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𝑑𝑦</m:t>
                              </m:r>
                            </m:e>
                            <m:e>
                              <m:r>
                                <a:rPr lang="en-US" altLang="ko-KR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𝑑𝑧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altLang="ko-KR" dirty="0">
                      <a:solidFill>
                        <a:prstClr val="black"/>
                      </a:solidFill>
                      <a:latin typeface="현대하모니 M" panose="02020603020101020101" pitchFamily="18" charset="-127"/>
                      <a:ea typeface="현대하모니 M" panose="02020603020101020101"/>
                    </a:rPr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84CFA73B-C26E-4297-94F6-8A35C2CE07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7770" y="4782439"/>
                  <a:ext cx="1183786" cy="16689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1AB48A-B186-40F2-AC07-0448FBE8E25E}"/>
                </a:ext>
              </a:extLst>
            </p:cNvPr>
            <p:cNvSpPr txBox="1"/>
            <p:nvPr/>
          </p:nvSpPr>
          <p:spPr>
            <a:xfrm>
              <a:off x="8507942" y="5300299"/>
              <a:ext cx="12201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70C0"/>
                  </a:solidFill>
                </a:rPr>
                <a:t>Relative</a:t>
              </a:r>
            </a:p>
            <a:p>
              <a:pPr algn="ctr"/>
              <a:r>
                <a:rPr lang="en-US" altLang="ko-KR" sz="1600" dirty="0">
                  <a:solidFill>
                    <a:srgbClr val="0070C0"/>
                  </a:solidFill>
                </a:rPr>
                <a:t>Pose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AB5EBA-0886-431B-9D84-E3E4E9274CDD}"/>
              </a:ext>
            </a:extLst>
          </p:cNvPr>
          <p:cNvGrpSpPr/>
          <p:nvPr/>
        </p:nvGrpSpPr>
        <p:grpSpPr>
          <a:xfrm>
            <a:off x="8506251" y="2039222"/>
            <a:ext cx="3117135" cy="1506528"/>
            <a:chOff x="8331489" y="1987799"/>
            <a:chExt cx="3117135" cy="1506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69A95CC-5C23-456B-B328-ABCD0098B3AF}"/>
                    </a:ext>
                  </a:extLst>
                </p:cNvPr>
                <p:cNvSpPr/>
                <p:nvPr/>
              </p:nvSpPr>
              <p:spPr>
                <a:xfrm>
                  <a:off x="8860635" y="2550819"/>
                  <a:ext cx="2001574" cy="3981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</m:ctrlPr>
                          </m:sSubSupPr>
                          <m:e>
                            <m:r>
                              <a:rPr lang="en-US" altLang="ko-KR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𝟐</m:t>
                            </m:r>
                            <m:r>
                              <a:rPr lang="en-US" altLang="ko-KR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𝒅</m:t>
                            </m:r>
                          </m:sub>
                          <m:sup>
                            <m:r>
                              <a:rPr lang="en-US" altLang="ko-KR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𝒉</m:t>
                            </m:r>
                          </m:sup>
                        </m:sSubSup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현대하모니 M" panose="02020603020101020101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현대하모니 M" panose="02020603020101020101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현대하모니 M" panose="02020603020101020101"/>
                                  </a:rPr>
                                  <m:t>  1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altLang="ko-KR" dirty="0">
                    <a:solidFill>
                      <a:prstClr val="black"/>
                    </a:solidFill>
                    <a:ea typeface="현대하모니 M" panose="02020603020101020101"/>
                  </a:endParaRPr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69A95CC-5C23-456B-B328-ABCD0098B3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0635" y="2550819"/>
                  <a:ext cx="2001574" cy="398186"/>
                </a:xfrm>
                <a:prstGeom prst="rect">
                  <a:avLst/>
                </a:prstGeom>
                <a:blipFill>
                  <a:blip r:embed="rId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5341EFB-C914-48E4-98F2-646511F426E2}"/>
                    </a:ext>
                  </a:extLst>
                </p:cNvPr>
                <p:cNvSpPr/>
                <p:nvPr/>
              </p:nvSpPr>
              <p:spPr>
                <a:xfrm>
                  <a:off x="8860635" y="3007651"/>
                  <a:ext cx="2339102" cy="398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</m:ctrlPr>
                          </m:sSubSupPr>
                          <m:e>
                            <m:r>
                              <a:rPr lang="en-US" altLang="ko-KR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𝟑</m:t>
                            </m:r>
                            <m:r>
                              <a:rPr lang="en-US" altLang="ko-KR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𝒅</m:t>
                            </m:r>
                          </m:sub>
                          <m:sup>
                            <m:r>
                              <a:rPr lang="en-US" altLang="ko-KR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𝒉</m:t>
                            </m:r>
                          </m:sup>
                        </m:sSubSup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현대하모니 M" panose="02020603020101020101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현대하모니 M" panose="02020603020101020101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현대하모니 M" panose="02020603020101020101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현대하모니 M" panose="02020603020101020101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현대하모니 M" panose="02020603020101020101"/>
                                  </a:rPr>
                                  <m:t>  </m:t>
                                </m:r>
                                <m: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현대하모니 M" panose="02020603020101020101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altLang="ko-KR" dirty="0">
                    <a:solidFill>
                      <a:prstClr val="black"/>
                    </a:solidFill>
                    <a:ea typeface="현대하모니 M" panose="02020603020101020101"/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5341EFB-C914-48E4-98F2-646511F426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0635" y="3007651"/>
                  <a:ext cx="2339102" cy="398251"/>
                </a:xfrm>
                <a:prstGeom prst="rect">
                  <a:avLst/>
                </a:prstGeom>
                <a:blipFill>
                  <a:blip r:embed="rId7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0413388-3716-4E05-9C76-9A22C8229D4D}"/>
                </a:ext>
              </a:extLst>
            </p:cNvPr>
            <p:cNvSpPr/>
            <p:nvPr/>
          </p:nvSpPr>
          <p:spPr>
            <a:xfrm>
              <a:off x="8331489" y="2307772"/>
              <a:ext cx="3117135" cy="1186555"/>
            </a:xfrm>
            <a:prstGeom prst="roundRect">
              <a:avLst>
                <a:gd name="adj" fmla="val 11366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F6ACCE-D68B-4F80-BED5-C5E1DA5D1C04}"/>
                </a:ext>
              </a:extLst>
            </p:cNvPr>
            <p:cNvSpPr txBox="1"/>
            <p:nvPr/>
          </p:nvSpPr>
          <p:spPr>
            <a:xfrm>
              <a:off x="9020352" y="1987799"/>
              <a:ext cx="163304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70C0"/>
                  </a:solidFill>
                </a:rPr>
                <a:t>Homogeneous</a:t>
              </a:r>
              <a:br>
                <a:rPr lang="en-US" altLang="ko-KR" sz="1600" dirty="0">
                  <a:solidFill>
                    <a:srgbClr val="0070C0"/>
                  </a:solidFill>
                </a:rPr>
              </a:br>
              <a:r>
                <a:rPr lang="en-US" altLang="ko-KR" sz="1600" dirty="0">
                  <a:solidFill>
                    <a:srgbClr val="0070C0"/>
                  </a:solidFill>
                </a:rPr>
                <a:t>Coordinate 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7525FA-C0A1-4057-A162-2B7FEFB14ED4}"/>
              </a:ext>
            </a:extLst>
          </p:cNvPr>
          <p:cNvGrpSpPr/>
          <p:nvPr/>
        </p:nvGrpSpPr>
        <p:grpSpPr>
          <a:xfrm>
            <a:off x="8506251" y="4001209"/>
            <a:ext cx="3117135" cy="1287991"/>
            <a:chOff x="8506251" y="3814299"/>
            <a:chExt cx="3117135" cy="1287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0BF1DE26-2828-41FB-AF19-CC19F9689C3E}"/>
                    </a:ext>
                  </a:extLst>
                </p:cNvPr>
                <p:cNvSpPr/>
                <p:nvPr/>
              </p:nvSpPr>
              <p:spPr>
                <a:xfrm>
                  <a:off x="8660525" y="4152853"/>
                  <a:ext cx="2864630" cy="767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</m:ctrlPr>
                          </m:dPr>
                          <m:e>
                            <m:sPre>
                              <m:sPrePr>
                                <m:ctrlPr>
                                  <a:rPr lang="en-US" altLang="ko-KR" sz="1600" b="1" i="1" dirty="0">
                                    <a:latin typeface="Cambria Math" panose="02040503050406030204" pitchFamily="18" charset="0"/>
                                    <a:ea typeface="현대하모니 M" panose="02020603020101020101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ko-KR" sz="1600" b="1" i="1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</m:e>
                            </m:sPr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Pre>
                              <m:sPrePr>
                                <m:ctrlPr>
                                  <a:rPr lang="en-US" altLang="ko-KR" sz="1600" b="1" i="1" dirty="0">
                                    <a:latin typeface="Cambria Math" panose="02040503050406030204" pitchFamily="18" charset="0"/>
                                    <a:ea typeface="현대하모니 M" panose="02020603020101020101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ko-KR" sz="1600" b="1" i="1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</m:e>
                            </m:sPre>
                          </m:e>
                        </m:d>
                        <m:r>
                          <a:rPr lang="en-US" altLang="ko-KR" sz="16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eqArr>
                              <m:eqArr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eqArr>
                              <m:eqArr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eqArr>
                              <m:eqArr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0BF1DE26-2828-41FB-AF19-CC19F9689C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0525" y="4152853"/>
                  <a:ext cx="2864630" cy="7672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67A18F0-8E8F-4FEE-B452-26C03DE1EDCA}"/>
                </a:ext>
              </a:extLst>
            </p:cNvPr>
            <p:cNvSpPr/>
            <p:nvPr/>
          </p:nvSpPr>
          <p:spPr>
            <a:xfrm>
              <a:off x="8506251" y="4006100"/>
              <a:ext cx="3117135" cy="1096190"/>
            </a:xfrm>
            <a:prstGeom prst="roundRect">
              <a:avLst>
                <a:gd name="adj" fmla="val 11366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68C59E-F12E-454C-9D6A-9FC8D6DC4854}"/>
                </a:ext>
              </a:extLst>
            </p:cNvPr>
            <p:cNvSpPr txBox="1"/>
            <p:nvPr/>
          </p:nvSpPr>
          <p:spPr>
            <a:xfrm>
              <a:off x="8841360" y="3814299"/>
              <a:ext cx="23189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70C0"/>
                  </a:solidFill>
                </a:rPr>
                <a:t>Transformation Matrix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79670C3-33E4-4200-ADC2-85F3C4AD73F3}"/>
              </a:ext>
            </a:extLst>
          </p:cNvPr>
          <p:cNvGrpSpPr/>
          <p:nvPr/>
        </p:nvGrpSpPr>
        <p:grpSpPr>
          <a:xfrm>
            <a:off x="8506251" y="5408476"/>
            <a:ext cx="3173177" cy="867168"/>
            <a:chOff x="8506251" y="5253730"/>
            <a:chExt cx="3173177" cy="8671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ECA5BD19-3CE3-41B4-A703-D67D43CD6E29}"/>
                    </a:ext>
                  </a:extLst>
                </p:cNvPr>
                <p:cNvSpPr/>
                <p:nvPr/>
              </p:nvSpPr>
              <p:spPr>
                <a:xfrm>
                  <a:off x="8506252" y="5623395"/>
                  <a:ext cx="3173176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𝑟𝑜𝑙𝑙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𝑝𝑖𝑡𝑐h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𝑦𝑎𝑤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𝑑𝑥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𝑑𝑦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𝑑𝑧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altLang="ko-KR" dirty="0">
                      <a:solidFill>
                        <a:prstClr val="black"/>
                      </a:solidFill>
                      <a:latin typeface="현대하모니 M" panose="02020603020101020101" pitchFamily="18" charset="-127"/>
                      <a:ea typeface="현대하모니 M" panose="02020603020101020101"/>
                    </a:rPr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ECA5BD19-3CE3-41B4-A703-D67D43CD6E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252" y="5623395"/>
                  <a:ext cx="3173176" cy="374270"/>
                </a:xfrm>
                <a:prstGeom prst="rect">
                  <a:avLst/>
                </a:prstGeom>
                <a:blipFill>
                  <a:blip r:embed="rId1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52B9BDE-BA2B-4CCA-9396-D27903D0F617}"/>
                </a:ext>
              </a:extLst>
            </p:cNvPr>
            <p:cNvSpPr/>
            <p:nvPr/>
          </p:nvSpPr>
          <p:spPr>
            <a:xfrm>
              <a:off x="8506251" y="5431594"/>
              <a:ext cx="3117135" cy="689304"/>
            </a:xfrm>
            <a:prstGeom prst="roundRect">
              <a:avLst>
                <a:gd name="adj" fmla="val 11366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89192F-BAFE-492B-B417-ADB8C26996EF}"/>
                </a:ext>
              </a:extLst>
            </p:cNvPr>
            <p:cNvSpPr/>
            <p:nvPr/>
          </p:nvSpPr>
          <p:spPr>
            <a:xfrm>
              <a:off x="9231253" y="5253730"/>
              <a:ext cx="166712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70C0"/>
                  </a:solidFill>
                </a:rPr>
                <a:t>Relative Pose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60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Simulation Result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9519636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Simulation setting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182A3D-0ABE-41A1-9C15-94B59C5F674A}"/>
              </a:ext>
            </a:extLst>
          </p:cNvPr>
          <p:cNvSpPr txBox="1"/>
          <p:nvPr/>
        </p:nvSpPr>
        <p:spPr>
          <a:xfrm>
            <a:off x="623888" y="1383229"/>
            <a:ext cx="9983500" cy="935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The virtual LiDAR 3D data and camera 2D data were obtained in “Blender” program</a:t>
            </a:r>
          </a:p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Target(cube) size is 0.5 x 0.5 x 0.5[m] and distance between target and LiDAR is 2[m]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5B00F5-7F6F-4F1F-9937-D82EAB42B15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4"/>
          <a:stretch/>
        </p:blipFill>
        <p:spPr bwMode="auto">
          <a:xfrm>
            <a:off x="1079803" y="2803840"/>
            <a:ext cx="6000921" cy="3440523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9BBA91-56DD-4971-84C1-8FD0D8249E9A}"/>
              </a:ext>
            </a:extLst>
          </p:cNvPr>
          <p:cNvSpPr txBox="1"/>
          <p:nvPr/>
        </p:nvSpPr>
        <p:spPr>
          <a:xfrm>
            <a:off x="7590677" y="2532020"/>
            <a:ext cx="347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Sensor Specification</a:t>
            </a:r>
            <a:endParaRPr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10">
                <a:extLst>
                  <a:ext uri="{FF2B5EF4-FFF2-40B4-BE49-F238E27FC236}">
                    <a16:creationId xmlns:a16="http://schemas.microsoft.com/office/drawing/2014/main" id="{10EB692F-4C48-40A9-8B8D-039EAAD2D42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7865" y="3038673"/>
              <a:ext cx="3716344" cy="15295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14922">
                      <a:extLst>
                        <a:ext uri="{9D8B030D-6E8A-4147-A177-3AD203B41FA5}">
                          <a16:colId xmlns:a16="http://schemas.microsoft.com/office/drawing/2014/main" val="1873496358"/>
                        </a:ext>
                      </a:extLst>
                    </a:gridCol>
                    <a:gridCol w="1801422">
                      <a:extLst>
                        <a:ext uri="{9D8B030D-6E8A-4147-A177-3AD203B41FA5}">
                          <a16:colId xmlns:a16="http://schemas.microsoft.com/office/drawing/2014/main" val="3077668976"/>
                        </a:ext>
                      </a:extLst>
                    </a:gridCol>
                  </a:tblGrid>
                  <a:tr h="382391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LiDAR  (</a:t>
                          </a:r>
                          <a:r>
                            <a:rPr lang="en-US" altLang="ko-KR" sz="1800" dirty="0" err="1"/>
                            <a:t>Velodyne</a:t>
                          </a:r>
                          <a:r>
                            <a:rPr lang="en-US" altLang="ko-KR" sz="1800" dirty="0"/>
                            <a:t> HDL 32E)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8573847"/>
                      </a:ext>
                    </a:extLst>
                  </a:tr>
                  <a:tr h="3823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Scan resolution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0.17 [deg]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733208812"/>
                      </a:ext>
                    </a:extLst>
                  </a:tr>
                  <a:tr h="3823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Noise mean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0.00 [m]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51363753"/>
                      </a:ext>
                    </a:extLst>
                  </a:tr>
                  <a:tr h="3823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Noise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sz="1800" b="0" i="0" dirty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a14:m>
                          <a:endParaRPr lang="ko-KR" altLang="en-US" sz="1800" i="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0.02 [m]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1446297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10">
                <a:extLst>
                  <a:ext uri="{FF2B5EF4-FFF2-40B4-BE49-F238E27FC236}">
                    <a16:creationId xmlns:a16="http://schemas.microsoft.com/office/drawing/2014/main" id="{10EB692F-4C48-40A9-8B8D-039EAAD2D42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7865" y="3038673"/>
              <a:ext cx="3716344" cy="15295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14922">
                      <a:extLst>
                        <a:ext uri="{9D8B030D-6E8A-4147-A177-3AD203B41FA5}">
                          <a16:colId xmlns:a16="http://schemas.microsoft.com/office/drawing/2014/main" val="1873496358"/>
                        </a:ext>
                      </a:extLst>
                    </a:gridCol>
                    <a:gridCol w="1801422">
                      <a:extLst>
                        <a:ext uri="{9D8B030D-6E8A-4147-A177-3AD203B41FA5}">
                          <a16:colId xmlns:a16="http://schemas.microsoft.com/office/drawing/2014/main" val="3077668976"/>
                        </a:ext>
                      </a:extLst>
                    </a:gridCol>
                  </a:tblGrid>
                  <a:tr h="382391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LiDAR  (</a:t>
                          </a:r>
                          <a:r>
                            <a:rPr lang="en-US" altLang="ko-KR" sz="1800" dirty="0" err="1"/>
                            <a:t>Velodyne</a:t>
                          </a:r>
                          <a:r>
                            <a:rPr lang="en-US" altLang="ko-KR" sz="1800" dirty="0"/>
                            <a:t> HDL 32E)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8573847"/>
                      </a:ext>
                    </a:extLst>
                  </a:tr>
                  <a:tr h="3823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Scan resolution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0.17 [deg]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733208812"/>
                      </a:ext>
                    </a:extLst>
                  </a:tr>
                  <a:tr h="3823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Noise mean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0.00 [m]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51363753"/>
                      </a:ext>
                    </a:extLst>
                  </a:tr>
                  <a:tr h="3823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318" t="-306349" r="-95541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0.02 [m]</a:t>
                          </a:r>
                          <a:endParaRPr lang="ko-KR" altLang="en-US" sz="18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14462979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7" name="표 10">
            <a:extLst>
              <a:ext uri="{FF2B5EF4-FFF2-40B4-BE49-F238E27FC236}">
                <a16:creationId xmlns:a16="http://schemas.microsoft.com/office/drawing/2014/main" id="{2E9A926E-C8F6-449E-B118-C886B60B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012546"/>
              </p:ext>
            </p:extLst>
          </p:nvPr>
        </p:nvGraphicFramePr>
        <p:xfrm>
          <a:off x="7467865" y="4781323"/>
          <a:ext cx="3716344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1276">
                  <a:extLst>
                    <a:ext uri="{9D8B030D-6E8A-4147-A177-3AD203B41FA5}">
                      <a16:colId xmlns:a16="http://schemas.microsoft.com/office/drawing/2014/main" val="1873496358"/>
                    </a:ext>
                  </a:extLst>
                </a:gridCol>
                <a:gridCol w="1865068">
                  <a:extLst>
                    <a:ext uri="{9D8B030D-6E8A-4147-A177-3AD203B41FA5}">
                      <a16:colId xmlns:a16="http://schemas.microsoft.com/office/drawing/2014/main" val="3077668976"/>
                    </a:ext>
                  </a:extLst>
                </a:gridCol>
              </a:tblGrid>
              <a:tr h="342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Camera (RGB)</a:t>
                      </a:r>
                      <a:endParaRPr lang="ko-KR" altLang="en-US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73847"/>
                  </a:ext>
                </a:extLst>
              </a:tr>
              <a:tr h="342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Sensor size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32 x 32 [mm]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208812"/>
                  </a:ext>
                </a:extLst>
              </a:tr>
              <a:tr h="342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Image size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960 x 540 [px]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177463"/>
                  </a:ext>
                </a:extLst>
              </a:tr>
              <a:tr h="342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Focal Length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35 [mm]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274518"/>
                  </a:ext>
                </a:extLst>
              </a:tr>
            </a:tbl>
          </a:graphicData>
        </a:graphic>
      </p:graphicFrame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6E704746-4DE2-4F40-ADC0-B3F7EDCE7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03" y="2932130"/>
            <a:ext cx="2354788" cy="7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3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Simulation Result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9519636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Simulation result – Relative pose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182A3D-0ABE-41A1-9C15-94B59C5F674A}"/>
              </a:ext>
            </a:extLst>
          </p:cNvPr>
          <p:cNvSpPr txBox="1"/>
          <p:nvPr/>
        </p:nvSpPr>
        <p:spPr>
          <a:xfrm>
            <a:off x="623888" y="1376363"/>
            <a:ext cx="10410002" cy="1809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865" indent="-285750">
              <a:lnSpc>
                <a:spcPct val="20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Proposed calibration algorithm was applied to 10 data set about the same target.</a:t>
            </a:r>
          </a:p>
          <a:p>
            <a:pPr marL="357865" indent="-285750">
              <a:lnSpc>
                <a:spcPct val="20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Each of data set had 0.02[m] gaussian noise about depth.</a:t>
            </a:r>
          </a:p>
          <a:p>
            <a:pPr marL="357865" indent="-285750">
              <a:lnSpc>
                <a:spcPct val="20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The average relative position for the 10 data set was derived as follows.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AC8CF7A-978B-4ED3-B91B-A00B32CCB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55" y="3844569"/>
            <a:ext cx="10779173" cy="22216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83E218B-6587-4F8C-822A-0D70066AFCF3}"/>
              </a:ext>
            </a:extLst>
          </p:cNvPr>
          <p:cNvSpPr/>
          <p:nvPr/>
        </p:nvSpPr>
        <p:spPr>
          <a:xfrm>
            <a:off x="5921298" y="5599101"/>
            <a:ext cx="1427356" cy="467161"/>
          </a:xfrm>
          <a:prstGeom prst="rect">
            <a:avLst/>
          </a:prstGeom>
          <a:solidFill>
            <a:schemeClr val="accent4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9F8067-96E9-44BA-89AD-0CD23AE178F0}"/>
              </a:ext>
            </a:extLst>
          </p:cNvPr>
          <p:cNvSpPr/>
          <p:nvPr/>
        </p:nvSpPr>
        <p:spPr>
          <a:xfrm>
            <a:off x="8692761" y="5599101"/>
            <a:ext cx="1427356" cy="467161"/>
          </a:xfrm>
          <a:prstGeom prst="rect">
            <a:avLst/>
          </a:prstGeom>
          <a:solidFill>
            <a:schemeClr val="accent4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42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Simulation Result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9519636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Simulation result – Mapping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160E8CC-9D52-4A03-8543-CCB4BE8BB0A7}"/>
                  </a:ext>
                </a:extLst>
              </p:cNvPr>
              <p:cNvSpPr/>
              <p:nvPr/>
            </p:nvSpPr>
            <p:spPr>
              <a:xfrm>
                <a:off x="629467" y="1377455"/>
                <a:ext cx="8298633" cy="990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7865" indent="-285750">
                  <a:lnSpc>
                    <a:spcPct val="15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LiDAR points were mapped on image plane with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ko-KR" b="1" i="1" dirty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PrePr>
                      <m:sub/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 derived from </a:t>
                </a:r>
                <a:r>
                  <a:rPr lang="en-US" altLang="ko-KR" dirty="0" err="1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EPnP</a:t>
                </a: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.</a:t>
                </a:r>
              </a:p>
              <a:p>
                <a:pPr marL="357865" indent="-285750">
                  <a:lnSpc>
                    <a:spcPct val="15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Proposed algorithm showed better result than other method.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160E8CC-9D52-4A03-8543-CCB4BE8BB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67" y="1377455"/>
                <a:ext cx="8298633" cy="990656"/>
              </a:xfrm>
              <a:prstGeom prst="rect">
                <a:avLst/>
              </a:prstGeom>
              <a:blipFill>
                <a:blip r:embed="rId3"/>
                <a:stretch>
                  <a:fillRect r="-220" b="-92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C7906F-E203-456A-867F-A9ED0936BB62}"/>
              </a:ext>
            </a:extLst>
          </p:cNvPr>
          <p:cNvGrpSpPr/>
          <p:nvPr/>
        </p:nvGrpSpPr>
        <p:grpSpPr>
          <a:xfrm>
            <a:off x="4486187" y="4163166"/>
            <a:ext cx="2967964" cy="2241822"/>
            <a:chOff x="16578701" y="17179201"/>
            <a:chExt cx="3612347" cy="27285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D356676-39C0-4B22-8876-99040D5472F6}"/>
                </a:ext>
              </a:extLst>
            </p:cNvPr>
            <p:cNvSpPr/>
            <p:nvPr/>
          </p:nvSpPr>
          <p:spPr>
            <a:xfrm>
              <a:off x="16986657" y="19444107"/>
              <a:ext cx="2815649" cy="463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2115" marR="0" lvl="0" algn="ctr" defTabSz="457200" rtl="0" eaLnBrk="1" fontAlgn="auto" latinLnBrk="0" hangingPunct="1">
                <a:lnSpc>
                  <a:spcPct val="120000"/>
                </a:lnSpc>
                <a:spcBef>
                  <a:spcPts val="601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/>
                </a:rPr>
                <a:t>&lt;Camera Image&gt;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538D4BA-16E1-437A-9C23-7F603CAF6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78701" y="17179201"/>
              <a:ext cx="3612347" cy="202818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FD90F72-7162-447B-8621-51FC378900F9}"/>
              </a:ext>
            </a:extLst>
          </p:cNvPr>
          <p:cNvGrpSpPr/>
          <p:nvPr/>
        </p:nvGrpSpPr>
        <p:grpSpPr>
          <a:xfrm>
            <a:off x="1170672" y="3723982"/>
            <a:ext cx="2837860" cy="2691033"/>
            <a:chOff x="12277156" y="16092461"/>
            <a:chExt cx="3633979" cy="3445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DD2A22-95EB-40C4-A5E5-67E5F8096197}"/>
                </a:ext>
              </a:extLst>
            </p:cNvPr>
            <p:cNvSpPr/>
            <p:nvPr/>
          </p:nvSpPr>
          <p:spPr>
            <a:xfrm>
              <a:off x="12277156" y="19050618"/>
              <a:ext cx="3633979" cy="487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2115" marR="0" lvl="0" algn="ctr" defTabSz="457200" rtl="0" eaLnBrk="1" fontAlgn="auto" latinLnBrk="0" hangingPunct="1">
                <a:lnSpc>
                  <a:spcPct val="120000"/>
                </a:lnSpc>
                <a:spcBef>
                  <a:spcPts val="601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M" panose="02020603020101020101" pitchFamily="18" charset="-127"/>
                  <a:ea typeface="현대하모니 M" panose="02020603020101020101"/>
                </a:rPr>
                <a:t>&lt;LiDAR 3D Point Cloud&gt;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344446C-4C16-4A8F-85FD-01355EF90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933" b="4865"/>
            <a:stretch/>
          </p:blipFill>
          <p:spPr>
            <a:xfrm>
              <a:off x="12443921" y="16092461"/>
              <a:ext cx="3300451" cy="2712074"/>
            </a:xfrm>
            <a:prstGeom prst="rect">
              <a:avLst/>
            </a:prstGeom>
          </p:spPr>
        </p:pic>
      </p:grpSp>
      <p:sp>
        <p:nvSpPr>
          <p:cNvPr id="21" name="화살표: 아래로 구부러짐 20">
            <a:extLst>
              <a:ext uri="{FF2B5EF4-FFF2-40B4-BE49-F238E27FC236}">
                <a16:creationId xmlns:a16="http://schemas.microsoft.com/office/drawing/2014/main" id="{80313E9A-183D-4A7C-B999-A7A4220A40E9}"/>
              </a:ext>
            </a:extLst>
          </p:cNvPr>
          <p:cNvSpPr/>
          <p:nvPr/>
        </p:nvSpPr>
        <p:spPr>
          <a:xfrm rot="21270272">
            <a:off x="3285718" y="3596828"/>
            <a:ext cx="3543635" cy="787609"/>
          </a:xfrm>
          <a:prstGeom prst="curvedDownArrow">
            <a:avLst>
              <a:gd name="adj1" fmla="val 35590"/>
              <a:gd name="adj2" fmla="val 76917"/>
              <a:gd name="adj3" fmla="val 232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914AFE-4F5B-4FB2-A592-947844146825}"/>
              </a:ext>
            </a:extLst>
          </p:cNvPr>
          <p:cNvSpPr/>
          <p:nvPr/>
        </p:nvSpPr>
        <p:spPr>
          <a:xfrm>
            <a:off x="4412965" y="3723984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mapping</a:t>
            </a:r>
            <a:endParaRPr lang="ko-KR" altLang="en-US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EB16EB-81AC-457D-B072-E197A970BA0E}"/>
              </a:ext>
            </a:extLst>
          </p:cNvPr>
          <p:cNvGrpSpPr/>
          <p:nvPr/>
        </p:nvGrpSpPr>
        <p:grpSpPr>
          <a:xfrm>
            <a:off x="8344072" y="2443718"/>
            <a:ext cx="3363871" cy="2138560"/>
            <a:chOff x="8997036" y="6181661"/>
            <a:chExt cx="4904301" cy="31178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0159F81-0182-4FFE-A083-D9695A30ACDE}"/>
                </a:ext>
              </a:extLst>
            </p:cNvPr>
            <p:cNvSpPr/>
            <p:nvPr/>
          </p:nvSpPr>
          <p:spPr>
            <a:xfrm>
              <a:off x="8997036" y="8761078"/>
              <a:ext cx="4904301" cy="5384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&lt;Result by proposed method&gt;</a:t>
              </a:r>
              <a:endPara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F1A3B-CFE6-4633-BFA8-E69E9DC5A8B0}"/>
                </a:ext>
              </a:extLst>
            </p:cNvPr>
            <p:cNvGrpSpPr/>
            <p:nvPr/>
          </p:nvGrpSpPr>
          <p:grpSpPr>
            <a:xfrm>
              <a:off x="9211974" y="6181661"/>
              <a:ext cx="4474422" cy="2512202"/>
              <a:chOff x="7033895" y="13066376"/>
              <a:chExt cx="7315834" cy="410753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FF975A92-DC17-47B8-A8E8-754F73F1C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3895" y="13066376"/>
                <a:ext cx="7315834" cy="410753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57A4F65-D62A-46BF-8DE5-1567AE987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8385" y="13426836"/>
                <a:ext cx="3119653" cy="3434851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</p:grp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3595834-AAFA-42F2-8F15-C6BFDFE14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1873" y="7198254"/>
              <a:ext cx="5768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71F79C-0614-4014-AE4A-E5D03D453E1D}"/>
              </a:ext>
            </a:extLst>
          </p:cNvPr>
          <p:cNvGrpSpPr/>
          <p:nvPr/>
        </p:nvGrpSpPr>
        <p:grpSpPr>
          <a:xfrm>
            <a:off x="8519896" y="4733146"/>
            <a:ext cx="3069338" cy="2070847"/>
            <a:chOff x="4453801" y="6181660"/>
            <a:chExt cx="4575552" cy="308707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87E2700-DB90-41FE-92C1-2088A14485A8}"/>
                </a:ext>
              </a:extLst>
            </p:cNvPr>
            <p:cNvSpPr/>
            <p:nvPr/>
          </p:nvSpPr>
          <p:spPr>
            <a:xfrm>
              <a:off x="4515490" y="8718158"/>
              <a:ext cx="4367026" cy="5505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&lt;Result by</a:t>
              </a:r>
              <a:r>
                <a:rPr lang="ko-KR" altLang="en-US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</a:t>
              </a:r>
              <a:r>
                <a:rPr lang="en-US" altLang="ko-KR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other method&gt;</a:t>
              </a:r>
              <a:endParaRPr lang="en-US" altLang="ko-KR" baseline="300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C372103-860B-4DFA-BF9D-EC55D60EE3B1}"/>
                </a:ext>
              </a:extLst>
            </p:cNvPr>
            <p:cNvGrpSpPr/>
            <p:nvPr/>
          </p:nvGrpSpPr>
          <p:grpSpPr>
            <a:xfrm>
              <a:off x="4453801" y="6181660"/>
              <a:ext cx="4575552" cy="2561547"/>
              <a:chOff x="7085121" y="17522336"/>
              <a:chExt cx="7323455" cy="4099915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56DC578-A7C6-4D8F-8E7A-73239DC9F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85121" y="17522336"/>
                <a:ext cx="7323455" cy="4099915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19B935F-916F-4372-AD33-FD8B56459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8809" y="17850099"/>
                <a:ext cx="3109229" cy="352074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</p:grp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78B56B2-32AF-480F-B6FC-F502204D5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002" y="7198254"/>
              <a:ext cx="5768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10CD40B-8616-49D1-A658-69C95B9E5851}"/>
              </a:ext>
            </a:extLst>
          </p:cNvPr>
          <p:cNvSpPr/>
          <p:nvPr/>
        </p:nvSpPr>
        <p:spPr>
          <a:xfrm>
            <a:off x="8296358" y="2209800"/>
            <a:ext cx="3459293" cy="237247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0CA8C4A0-072A-45C7-8BAE-77CE9872CC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894547">
            <a:off x="7489165" y="3801791"/>
            <a:ext cx="781182" cy="7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36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7EB476-497A-4977-847D-1F698341C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4" r="1250" b="65926"/>
          <a:stretch/>
        </p:blipFill>
        <p:spPr>
          <a:xfrm rot="5400000">
            <a:off x="2045607" y="4223746"/>
            <a:ext cx="3628141" cy="95749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3579CDB-34EA-44C1-8E51-61557897D176}"/>
              </a:ext>
            </a:extLst>
          </p:cNvPr>
          <p:cNvGrpSpPr/>
          <p:nvPr/>
        </p:nvGrpSpPr>
        <p:grpSpPr>
          <a:xfrm>
            <a:off x="493212" y="2888422"/>
            <a:ext cx="2557971" cy="3628140"/>
            <a:chOff x="-2747393" y="2702127"/>
            <a:chExt cx="3031353" cy="429956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10AB2ED-834F-4864-A70C-E3C71DCA5D32}"/>
                </a:ext>
              </a:extLst>
            </p:cNvPr>
            <p:cNvGrpSpPr/>
            <p:nvPr/>
          </p:nvGrpSpPr>
          <p:grpSpPr>
            <a:xfrm>
              <a:off x="-2747393" y="2702127"/>
              <a:ext cx="3031353" cy="4299568"/>
              <a:chOff x="-2747393" y="2702127"/>
              <a:chExt cx="3031353" cy="429956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D4E445D-3A15-4443-9AF8-F855D2B9F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471"/>
              <a:stretch/>
            </p:blipFill>
            <p:spPr>
              <a:xfrm rot="5400000">
                <a:off x="-3405287" y="3360021"/>
                <a:ext cx="4299568" cy="2983780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705B134-94EB-4CA1-A8D7-46D4DC35E4D5}"/>
                  </a:ext>
                </a:extLst>
              </p:cNvPr>
              <p:cNvSpPr/>
              <p:nvPr/>
            </p:nvSpPr>
            <p:spPr>
              <a:xfrm>
                <a:off x="-2747393" y="2702127"/>
                <a:ext cx="3031353" cy="4280946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DCB597A-54C4-4F36-A753-4DCF54AF3BD8}"/>
                </a:ext>
              </a:extLst>
            </p:cNvPr>
            <p:cNvGrpSpPr/>
            <p:nvPr/>
          </p:nvGrpSpPr>
          <p:grpSpPr>
            <a:xfrm>
              <a:off x="-2529296" y="3949898"/>
              <a:ext cx="1085850" cy="1244401"/>
              <a:chOff x="561889" y="4147989"/>
              <a:chExt cx="1085850" cy="1244401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859FA14-3568-47CE-BD00-DBBA1B0F3098}"/>
                  </a:ext>
                </a:extLst>
              </p:cNvPr>
              <p:cNvSpPr/>
              <p:nvPr/>
            </p:nvSpPr>
            <p:spPr>
              <a:xfrm>
                <a:off x="660313" y="4356099"/>
                <a:ext cx="987425" cy="103629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6F64D0-9348-483B-A316-4F0D3E347D0E}"/>
                  </a:ext>
                </a:extLst>
              </p:cNvPr>
              <p:cNvSpPr txBox="1"/>
              <p:nvPr/>
            </p:nvSpPr>
            <p:spPr>
              <a:xfrm>
                <a:off x="561889" y="4147989"/>
                <a:ext cx="108585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Cube Target</a:t>
                </a:r>
                <a:endParaRPr lang="ko-KR" altLang="en-US" sz="1100" b="1" dirty="0"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Experiment Result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9519636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Experiment Setting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F10EB5-FDCD-4485-BA20-CC29F0CD0B4E}"/>
              </a:ext>
            </a:extLst>
          </p:cNvPr>
          <p:cNvSpPr/>
          <p:nvPr/>
        </p:nvSpPr>
        <p:spPr>
          <a:xfrm>
            <a:off x="2216462" y="3092340"/>
            <a:ext cx="507077" cy="5070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8EEC386-40A9-443A-BF5E-1245C5CD6328}"/>
              </a:ext>
            </a:extLst>
          </p:cNvPr>
          <p:cNvSpPr/>
          <p:nvPr/>
        </p:nvSpPr>
        <p:spPr>
          <a:xfrm>
            <a:off x="2260802" y="4383373"/>
            <a:ext cx="507077" cy="5070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A08D2D-F960-4B36-8E86-3E32A4889C54}"/>
              </a:ext>
            </a:extLst>
          </p:cNvPr>
          <p:cNvSpPr txBox="1"/>
          <p:nvPr/>
        </p:nvSpPr>
        <p:spPr>
          <a:xfrm>
            <a:off x="2185674" y="2888422"/>
            <a:ext cx="603798" cy="1692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Camera</a:t>
            </a:r>
            <a:endParaRPr lang="ko-KR" altLang="en-US" sz="11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3BE89F-28F3-4FAF-832F-3660293CAB3C}"/>
              </a:ext>
            </a:extLst>
          </p:cNvPr>
          <p:cNvSpPr txBox="1"/>
          <p:nvPr/>
        </p:nvSpPr>
        <p:spPr>
          <a:xfrm>
            <a:off x="2260802" y="4186829"/>
            <a:ext cx="507077" cy="1692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LiDAR</a:t>
            </a:r>
            <a:endParaRPr lang="ko-KR" altLang="en-US" sz="11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900BF-602A-4620-AD84-84F0AB419D0F}"/>
              </a:ext>
            </a:extLst>
          </p:cNvPr>
          <p:cNvSpPr txBox="1"/>
          <p:nvPr/>
        </p:nvSpPr>
        <p:spPr>
          <a:xfrm>
            <a:off x="623888" y="1383229"/>
            <a:ext cx="9983500" cy="935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The LiDAR 3D data and camera 2D image were obtained  as in the simulation setting.</a:t>
            </a:r>
          </a:p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Target(cube) size is 0.5 x 0.5 x 0.5[m] and distance between target and LiDAR is</a:t>
            </a: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/>
              </a:rPr>
              <a:t> 2[m]</a:t>
            </a:r>
          </a:p>
        </p:txBody>
      </p:sp>
      <p:graphicFrame>
        <p:nvGraphicFramePr>
          <p:cNvPr id="40" name="표 10">
            <a:extLst>
              <a:ext uri="{FF2B5EF4-FFF2-40B4-BE49-F238E27FC236}">
                <a16:creationId xmlns:a16="http://schemas.microsoft.com/office/drawing/2014/main" id="{031760E2-5C08-48EC-9822-7E1624F3D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62556"/>
              </p:ext>
            </p:extLst>
          </p:nvPr>
        </p:nvGraphicFramePr>
        <p:xfrm>
          <a:off x="7987731" y="3021177"/>
          <a:ext cx="3591108" cy="2037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3303">
                  <a:extLst>
                    <a:ext uri="{9D8B030D-6E8A-4147-A177-3AD203B41FA5}">
                      <a16:colId xmlns:a16="http://schemas.microsoft.com/office/drawing/2014/main" val="1873496358"/>
                    </a:ext>
                  </a:extLst>
                </a:gridCol>
                <a:gridCol w="1777805">
                  <a:extLst>
                    <a:ext uri="{9D8B030D-6E8A-4147-A177-3AD203B41FA5}">
                      <a16:colId xmlns:a16="http://schemas.microsoft.com/office/drawing/2014/main" val="3077668976"/>
                    </a:ext>
                  </a:extLst>
                </a:gridCol>
              </a:tblGrid>
              <a:tr h="4755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LiDAR  (</a:t>
                      </a:r>
                      <a:r>
                        <a:rPr lang="en-US" altLang="ko-KR" sz="1600" dirty="0" err="1"/>
                        <a:t>Velodyne</a:t>
                      </a:r>
                      <a:r>
                        <a:rPr lang="en-US" altLang="ko-KR" sz="1600" dirty="0"/>
                        <a:t> VLP-16)</a:t>
                      </a:r>
                      <a:endParaRPr lang="ko-KR" altLang="en-US" sz="16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573847"/>
                  </a:ext>
                </a:extLst>
              </a:tr>
              <a:tr h="532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VER./HORIZ. FOV</a:t>
                      </a:r>
                      <a:endParaRPr lang="ko-KR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-15° ~ +15°/360°</a:t>
                      </a:r>
                      <a:endParaRPr lang="ko-KR" alt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3208812"/>
                  </a:ext>
                </a:extLst>
              </a:tr>
              <a:tr h="355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Range Accuracy</a:t>
                      </a:r>
                      <a:endParaRPr lang="ko-KR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±3</a:t>
                      </a:r>
                      <a:r>
                        <a:rPr lang="en-US" altLang="ko-KR" sz="1600" dirty="0"/>
                        <a:t>[cm]</a:t>
                      </a:r>
                      <a:endParaRPr lang="ko-KR" alt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363753"/>
                  </a:ext>
                </a:extLst>
              </a:tr>
              <a:tr h="6733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VER./HORIZ. Angular Resolution</a:t>
                      </a:r>
                      <a:endParaRPr lang="ko-KR" altLang="en-US" sz="1600" i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0.1° / 0.4°</a:t>
                      </a:r>
                      <a:endParaRPr lang="ko-KR" alt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44629794"/>
                  </a:ext>
                </a:extLst>
              </a:tr>
            </a:tbl>
          </a:graphicData>
        </a:graphic>
      </p:graphicFrame>
      <p:graphicFrame>
        <p:nvGraphicFramePr>
          <p:cNvPr id="46" name="표 10">
            <a:extLst>
              <a:ext uri="{FF2B5EF4-FFF2-40B4-BE49-F238E27FC236}">
                <a16:creationId xmlns:a16="http://schemas.microsoft.com/office/drawing/2014/main" id="{14B6DE02-F3C0-490B-BEB7-4CC41512F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01322"/>
              </p:ext>
            </p:extLst>
          </p:nvPr>
        </p:nvGraphicFramePr>
        <p:xfrm>
          <a:off x="7987731" y="5317591"/>
          <a:ext cx="3591108" cy="105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8890">
                  <a:extLst>
                    <a:ext uri="{9D8B030D-6E8A-4147-A177-3AD203B41FA5}">
                      <a16:colId xmlns:a16="http://schemas.microsoft.com/office/drawing/2014/main" val="1873496358"/>
                    </a:ext>
                  </a:extLst>
                </a:gridCol>
                <a:gridCol w="1802218">
                  <a:extLst>
                    <a:ext uri="{9D8B030D-6E8A-4147-A177-3AD203B41FA5}">
                      <a16:colId xmlns:a16="http://schemas.microsoft.com/office/drawing/2014/main" val="3077668976"/>
                    </a:ext>
                  </a:extLst>
                </a:gridCol>
              </a:tblGrid>
              <a:tr h="350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Camera (RGB)</a:t>
                      </a:r>
                      <a:endParaRPr lang="ko-KR" altLang="en-US" sz="1700" dirty="0"/>
                    </a:p>
                  </a:txBody>
                  <a:tcPr marL="101346" marR="101346" marT="50673" marB="50673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73847"/>
                  </a:ext>
                </a:extLst>
              </a:tr>
              <a:tr h="348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Image size</a:t>
                      </a:r>
                      <a:endParaRPr lang="ko-KR" altLang="en-US" sz="1700" dirty="0"/>
                    </a:p>
                  </a:txBody>
                  <a:tcPr marL="87250" marR="87250" marT="43626" marB="4362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1920x1080[px]</a:t>
                      </a:r>
                      <a:endParaRPr lang="ko-KR" altLang="en-US" sz="1700" dirty="0"/>
                    </a:p>
                  </a:txBody>
                  <a:tcPr marL="87250" marR="87250" marT="43626" marB="43626" anchor="ctr"/>
                </a:tc>
                <a:extLst>
                  <a:ext uri="{0D108BD9-81ED-4DB2-BD59-A6C34878D82A}">
                    <a16:rowId xmlns:a16="http://schemas.microsoft.com/office/drawing/2014/main" val="2609177463"/>
                  </a:ext>
                </a:extLst>
              </a:tr>
              <a:tr h="348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Focal Length</a:t>
                      </a:r>
                      <a:endParaRPr lang="ko-KR" altLang="en-US" sz="1700" dirty="0"/>
                    </a:p>
                  </a:txBody>
                  <a:tcPr marL="87250" marR="87250" marT="43626" marB="4362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1448[px]</a:t>
                      </a:r>
                      <a:endParaRPr lang="ko-KR" altLang="en-US" sz="1700" dirty="0"/>
                    </a:p>
                  </a:txBody>
                  <a:tcPr marL="87250" marR="87250" marT="43626" marB="43626" anchor="ctr"/>
                </a:tc>
                <a:extLst>
                  <a:ext uri="{0D108BD9-81ED-4DB2-BD59-A6C34878D82A}">
                    <a16:rowId xmlns:a16="http://schemas.microsoft.com/office/drawing/2014/main" val="3036274518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D35832-824D-42D0-9100-3A9F06C7B6A2}"/>
              </a:ext>
            </a:extLst>
          </p:cNvPr>
          <p:cNvSpPr/>
          <p:nvPr/>
        </p:nvSpPr>
        <p:spPr>
          <a:xfrm>
            <a:off x="3380931" y="2888421"/>
            <a:ext cx="957493" cy="361242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EE3D063-87EF-4825-94D6-7C2520ED4637}"/>
              </a:ext>
            </a:extLst>
          </p:cNvPr>
          <p:cNvSpPr/>
          <p:nvPr/>
        </p:nvSpPr>
        <p:spPr>
          <a:xfrm>
            <a:off x="3618776" y="4383373"/>
            <a:ext cx="489461" cy="48946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D08447-F2A0-4593-A693-640998D3D64D}"/>
              </a:ext>
            </a:extLst>
          </p:cNvPr>
          <p:cNvSpPr/>
          <p:nvPr/>
        </p:nvSpPr>
        <p:spPr>
          <a:xfrm>
            <a:off x="3581400" y="3028475"/>
            <a:ext cx="489461" cy="48946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B0DD8A-D5E9-4802-BBCD-B8F92CEBACFD}"/>
              </a:ext>
            </a:extLst>
          </p:cNvPr>
          <p:cNvCxnSpPr>
            <a:cxnSpLocks/>
          </p:cNvCxnSpPr>
          <p:nvPr/>
        </p:nvCxnSpPr>
        <p:spPr>
          <a:xfrm>
            <a:off x="2716809" y="3294752"/>
            <a:ext cx="850251" cy="1193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E3D11D4-4933-45FB-A7CE-C49F38D7E047}"/>
              </a:ext>
            </a:extLst>
          </p:cNvPr>
          <p:cNvCxnSpPr>
            <a:cxnSpLocks/>
          </p:cNvCxnSpPr>
          <p:nvPr/>
        </p:nvCxnSpPr>
        <p:spPr>
          <a:xfrm>
            <a:off x="2789472" y="4636911"/>
            <a:ext cx="79192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A917BF-F8A4-4C94-A17A-6A3A223FDB13}"/>
              </a:ext>
            </a:extLst>
          </p:cNvPr>
          <p:cNvSpPr/>
          <p:nvPr/>
        </p:nvSpPr>
        <p:spPr>
          <a:xfrm>
            <a:off x="4960881" y="2647628"/>
            <a:ext cx="2313384" cy="322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115" marR="0" lvl="0" algn="ctr" defTabSz="457200" rtl="0" eaLnBrk="1" fontAlgn="auto" latinLnBrk="0" hangingPunct="1">
              <a:lnSpc>
                <a:spcPct val="120000"/>
              </a:lnSpc>
              <a:spcBef>
                <a:spcPts val="60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/>
              </a:rPr>
              <a:t>&lt;Camera Image&gt;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FBEA2B-0644-4F19-B355-5A6AC7A8A4D9}"/>
              </a:ext>
            </a:extLst>
          </p:cNvPr>
          <p:cNvSpPr/>
          <p:nvPr/>
        </p:nvSpPr>
        <p:spPr>
          <a:xfrm>
            <a:off x="4668172" y="4702491"/>
            <a:ext cx="2886822" cy="38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115" lvl="0" algn="ctr" defTabSz="457200" latinLnBrk="0">
              <a:lnSpc>
                <a:spcPct val="120000"/>
              </a:lnSpc>
              <a:spcBef>
                <a:spcPts val="601"/>
              </a:spcBef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/>
              </a:rPr>
              <a:t>&lt;</a:t>
            </a:r>
            <a:r>
              <a:rPr lang="en-US" altLang="ko-KR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LiDAR 3D Point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/>
              </a:rPr>
              <a:t>&gt;</a:t>
            </a:r>
          </a:p>
        </p:txBody>
      </p:sp>
      <p:pic>
        <p:nvPicPr>
          <p:cNvPr id="9" name="그림 8" descr="실내, 작은, 방, 앉아있는이(가) 표시된 사진&#10;&#10;자동 생성된 설명">
            <a:extLst>
              <a:ext uri="{FF2B5EF4-FFF2-40B4-BE49-F238E27FC236}">
                <a16:creationId xmlns:a16="http://schemas.microsoft.com/office/drawing/2014/main" id="{C8833A71-602C-4878-884A-85511D8AE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17" y="3021176"/>
            <a:ext cx="2698473" cy="15178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BA0A5D-42F2-4E11-95C5-402D31112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770" y="5083429"/>
            <a:ext cx="2034459" cy="152584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E8DADD-805A-46FE-9528-ACF11C1C52F7}"/>
              </a:ext>
            </a:extLst>
          </p:cNvPr>
          <p:cNvGrpSpPr/>
          <p:nvPr/>
        </p:nvGrpSpPr>
        <p:grpSpPr>
          <a:xfrm>
            <a:off x="10291249" y="1009977"/>
            <a:ext cx="1696176" cy="949294"/>
            <a:chOff x="1045482" y="1751772"/>
            <a:chExt cx="1696176" cy="949294"/>
          </a:xfrm>
        </p:grpSpPr>
        <p:pic>
          <p:nvPicPr>
            <p:cNvPr id="30" name="Picture 2" descr="microsoft 1080p hd sensor 센서 사이즈 이미지 검색결과&quot;">
              <a:extLst>
                <a:ext uri="{FF2B5EF4-FFF2-40B4-BE49-F238E27FC236}">
                  <a16:creationId xmlns:a16="http://schemas.microsoft.com/office/drawing/2014/main" id="{730F80DF-F6F9-444C-B482-B75798B6BA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1" r="19273"/>
            <a:stretch/>
          </p:blipFill>
          <p:spPr bwMode="auto">
            <a:xfrm>
              <a:off x="1502261" y="1751772"/>
              <a:ext cx="754158" cy="722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4513C7-8510-46F9-9E8A-AE1EE1F16FA7}"/>
                </a:ext>
              </a:extLst>
            </p:cNvPr>
            <p:cNvSpPr txBox="1"/>
            <p:nvPr/>
          </p:nvSpPr>
          <p:spPr>
            <a:xfrm>
              <a:off x="1045482" y="2393289"/>
              <a:ext cx="1696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현대하모니m"/>
                </a:rPr>
                <a:t>MS 1080p HD</a:t>
              </a:r>
              <a:endParaRPr lang="ko-KR" altLang="en-US" sz="1400" b="1" dirty="0">
                <a:latin typeface="현대하모니m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3342E1-9F76-4A24-B45A-E8827340BF6F}"/>
              </a:ext>
            </a:extLst>
          </p:cNvPr>
          <p:cNvGrpSpPr/>
          <p:nvPr/>
        </p:nvGrpSpPr>
        <p:grpSpPr>
          <a:xfrm>
            <a:off x="10140488" y="1887578"/>
            <a:ext cx="1997698" cy="903568"/>
            <a:chOff x="9965272" y="1916543"/>
            <a:chExt cx="1997698" cy="903568"/>
          </a:xfrm>
        </p:grpSpPr>
        <p:pic>
          <p:nvPicPr>
            <p:cNvPr id="28" name="Picture 4" descr="VLP16 이미지 검색결과&quot;">
              <a:extLst>
                <a:ext uri="{FF2B5EF4-FFF2-40B4-BE49-F238E27FC236}">
                  <a16:creationId xmlns:a16="http://schemas.microsoft.com/office/drawing/2014/main" id="{EBF1E0AD-F9E2-4C86-9822-CC9C96A220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69" b="17950"/>
            <a:stretch/>
          </p:blipFill>
          <p:spPr bwMode="auto">
            <a:xfrm>
              <a:off x="10440954" y="1916543"/>
              <a:ext cx="1023299" cy="702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B16FF4-4075-4868-86A6-D0BFB48B6027}"/>
                </a:ext>
              </a:extLst>
            </p:cNvPr>
            <p:cNvSpPr txBox="1"/>
            <p:nvPr/>
          </p:nvSpPr>
          <p:spPr>
            <a:xfrm>
              <a:off x="9965272" y="2512334"/>
              <a:ext cx="19976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>
                  <a:latin typeface="현대하모니m"/>
                </a:rPr>
                <a:t>Velodyne</a:t>
              </a:r>
              <a:r>
                <a:rPr lang="en-US" altLang="ko-KR" sz="1400" b="1" dirty="0">
                  <a:latin typeface="현대하모니m"/>
                </a:rPr>
                <a:t> VLP-16</a:t>
              </a:r>
              <a:endParaRPr lang="ko-KR" altLang="en-US" sz="1400" b="1" dirty="0">
                <a:latin typeface="현대하모니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67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Experiment Result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9519636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Algorithm Process for Experiment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60E8CC-9D52-4A03-8543-CCB4BE8BB0A7}"/>
              </a:ext>
            </a:extLst>
          </p:cNvPr>
          <p:cNvSpPr/>
          <p:nvPr/>
        </p:nvSpPr>
        <p:spPr>
          <a:xfrm>
            <a:off x="623888" y="1379789"/>
            <a:ext cx="9791351" cy="93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The 7 vertices of cube target were derived from each data set.</a:t>
            </a:r>
          </a:p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LiDAR points were mapped on image plane to validate proposed algorithm on </a:t>
            </a: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/>
              </a:rPr>
              <a:t>real data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3772F9-317F-4D0A-9719-88EC6DF77970}"/>
              </a:ext>
            </a:extLst>
          </p:cNvPr>
          <p:cNvGrpSpPr/>
          <p:nvPr/>
        </p:nvGrpSpPr>
        <p:grpSpPr>
          <a:xfrm>
            <a:off x="9069548" y="2506871"/>
            <a:ext cx="2526655" cy="2028154"/>
            <a:chOff x="3068837" y="4694149"/>
            <a:chExt cx="2526655" cy="202815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F48ADF0-A9CB-4B6F-B91E-945314170802}"/>
                </a:ext>
              </a:extLst>
            </p:cNvPr>
            <p:cNvSpPr/>
            <p:nvPr/>
          </p:nvSpPr>
          <p:spPr>
            <a:xfrm>
              <a:off x="3434997" y="4694149"/>
              <a:ext cx="193166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&lt;Feature Points&gt;</a:t>
              </a:r>
              <a:endParaRPr lang="ko-KR" altLang="en-US" sz="11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3E5F301-BD49-42F5-ABF3-F793F3834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65" b="1895"/>
            <a:stretch/>
          </p:blipFill>
          <p:spPr>
            <a:xfrm>
              <a:off x="3068837" y="5000883"/>
              <a:ext cx="2526655" cy="172142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3BBD485-B09C-4D3A-9E61-4DD50CBE050E}"/>
              </a:ext>
            </a:extLst>
          </p:cNvPr>
          <p:cNvGrpSpPr/>
          <p:nvPr/>
        </p:nvGrpSpPr>
        <p:grpSpPr>
          <a:xfrm>
            <a:off x="563747" y="2524965"/>
            <a:ext cx="2399665" cy="1927745"/>
            <a:chOff x="563747" y="2524965"/>
            <a:chExt cx="2399665" cy="192774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63B5184-2B4E-44D4-BB51-0176C80C2A1D}"/>
                </a:ext>
              </a:extLst>
            </p:cNvPr>
            <p:cNvSpPr/>
            <p:nvPr/>
          </p:nvSpPr>
          <p:spPr>
            <a:xfrm>
              <a:off x="774838" y="2524965"/>
              <a:ext cx="210503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&lt;LiDAR Point Cloud&gt;</a:t>
              </a:r>
              <a:endParaRPr lang="ko-KR" altLang="en-US" sz="11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DCC6CC8-0B3C-463E-8680-4C1C60D5F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46"/>
            <a:stretch/>
          </p:blipFill>
          <p:spPr>
            <a:xfrm>
              <a:off x="563747" y="2763569"/>
              <a:ext cx="2399665" cy="168914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BBDC4EB-9706-4976-A3A0-C764C3F62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49" y="2347747"/>
            <a:ext cx="5509372" cy="234640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E4A12-BADA-4E3E-BAE6-6A465B25BA47}"/>
              </a:ext>
            </a:extLst>
          </p:cNvPr>
          <p:cNvSpPr/>
          <p:nvPr/>
        </p:nvSpPr>
        <p:spPr>
          <a:xfrm>
            <a:off x="3512184" y="2524986"/>
            <a:ext cx="1909639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&lt;Plane Candidates&gt;</a:t>
            </a:r>
            <a:endParaRPr lang="ko-KR" altLang="en-US" sz="11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073E3E-D14D-44B3-8E1D-E9804E00DD2E}"/>
              </a:ext>
            </a:extLst>
          </p:cNvPr>
          <p:cNvGrpSpPr/>
          <p:nvPr/>
        </p:nvGrpSpPr>
        <p:grpSpPr>
          <a:xfrm>
            <a:off x="6037857" y="2524965"/>
            <a:ext cx="2272109" cy="1999919"/>
            <a:chOff x="691303" y="4658957"/>
            <a:chExt cx="2272109" cy="199991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5CC9AD-8400-447F-9229-5FEDABE8B854}"/>
                </a:ext>
              </a:extLst>
            </p:cNvPr>
            <p:cNvSpPr/>
            <p:nvPr/>
          </p:nvSpPr>
          <p:spPr>
            <a:xfrm>
              <a:off x="830049" y="4658957"/>
              <a:ext cx="195390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&lt;Outlier Removal&gt;</a:t>
              </a:r>
              <a:endParaRPr lang="ko-KR" altLang="en-US" sz="11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8B483CA-08DB-4DC7-940F-F3BCB33B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427"/>
            <a:stretch/>
          </p:blipFill>
          <p:spPr>
            <a:xfrm>
              <a:off x="691303" y="5064310"/>
              <a:ext cx="2272109" cy="159456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157DE95-0587-4E49-AF74-6A46C63DEDEB}"/>
                  </a:ext>
                </a:extLst>
              </p:cNvPr>
              <p:cNvSpPr/>
              <p:nvPr/>
            </p:nvSpPr>
            <p:spPr>
              <a:xfrm>
                <a:off x="9562926" y="5211313"/>
                <a:ext cx="2256194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𝑨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현대하모니 M" panose="02020603020101020101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eqArr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1448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eqArr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1450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eqArr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960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540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157DE95-0587-4E49-AF74-6A46C63DE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926" y="5211313"/>
                <a:ext cx="2256194" cy="7435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9B2C22-D00C-4608-9FD8-10BA15317E27}"/>
              </a:ext>
            </a:extLst>
          </p:cNvPr>
          <p:cNvGrpSpPr/>
          <p:nvPr/>
        </p:nvGrpSpPr>
        <p:grpSpPr>
          <a:xfrm>
            <a:off x="6648956" y="4581988"/>
            <a:ext cx="2750732" cy="1852009"/>
            <a:chOff x="5838249" y="4694149"/>
            <a:chExt cx="2750732" cy="18520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7175290-3384-4E11-8D2F-A4016740B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383" t="3592" r="6614" b="8645"/>
            <a:stretch/>
          </p:blipFill>
          <p:spPr>
            <a:xfrm>
              <a:off x="5838249" y="5000883"/>
              <a:ext cx="2750732" cy="1545275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5B53D7-33A7-46A6-B62F-C7AF68476D98}"/>
                </a:ext>
              </a:extLst>
            </p:cNvPr>
            <p:cNvSpPr/>
            <p:nvPr/>
          </p:nvSpPr>
          <p:spPr>
            <a:xfrm>
              <a:off x="6247782" y="4694149"/>
              <a:ext cx="193166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&lt;Feature Points&gt;</a:t>
              </a:r>
              <a:endParaRPr lang="ko-KR" altLang="en-US" sz="11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8E93D29-9DA9-464B-BD4C-4E90C1969D80}"/>
              </a:ext>
            </a:extLst>
          </p:cNvPr>
          <p:cNvGrpSpPr/>
          <p:nvPr/>
        </p:nvGrpSpPr>
        <p:grpSpPr>
          <a:xfrm>
            <a:off x="3599519" y="4629865"/>
            <a:ext cx="2750732" cy="1804132"/>
            <a:chOff x="5838249" y="2522043"/>
            <a:chExt cx="2750732" cy="18041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270A0D-3B1B-405B-A183-C501C6798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61" t="3592" r="6615" b="8645"/>
            <a:stretch/>
          </p:blipFill>
          <p:spPr>
            <a:xfrm>
              <a:off x="5838249" y="2786575"/>
              <a:ext cx="2750732" cy="153960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BCEF128-54BC-493F-81A7-D870808E44D0}"/>
                </a:ext>
              </a:extLst>
            </p:cNvPr>
            <p:cNvSpPr/>
            <p:nvPr/>
          </p:nvSpPr>
          <p:spPr>
            <a:xfrm>
              <a:off x="6247782" y="2522043"/>
              <a:ext cx="193166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&lt;Edge Detection&gt;</a:t>
              </a:r>
              <a:endParaRPr lang="ko-KR" altLang="en-US" sz="11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pic>
        <p:nvPicPr>
          <p:cNvPr id="36" name="그림 35" descr="실내, 작은, 방, 앉아있는이(가) 표시된 사진&#10;&#10;자동 생성된 설명">
            <a:extLst>
              <a:ext uri="{FF2B5EF4-FFF2-40B4-BE49-F238E27FC236}">
                <a16:creationId xmlns:a16="http://schemas.microsoft.com/office/drawing/2014/main" id="{91D57ECD-2412-46CB-AB94-9CA68671B9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7" y="4888722"/>
            <a:ext cx="2737067" cy="15396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CA0A38-C340-4919-AB56-6292A97F3EF7}"/>
              </a:ext>
            </a:extLst>
          </p:cNvPr>
          <p:cNvSpPr/>
          <p:nvPr/>
        </p:nvSpPr>
        <p:spPr>
          <a:xfrm>
            <a:off x="966447" y="4624590"/>
            <a:ext cx="193166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&lt;Image Data&gt;</a:t>
            </a:r>
            <a:endParaRPr lang="ko-KR" altLang="en-US" sz="11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121F12-AE71-4541-B81D-397F79FD1495}"/>
              </a:ext>
            </a:extLst>
          </p:cNvPr>
          <p:cNvSpPr/>
          <p:nvPr/>
        </p:nvSpPr>
        <p:spPr>
          <a:xfrm>
            <a:off x="9562926" y="5954850"/>
            <a:ext cx="233729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Camera Intrinsic Parameter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BDF4181-8107-4B35-A30E-FF8D9AB85B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063"/>
          <a:stretch/>
        </p:blipFill>
        <p:spPr>
          <a:xfrm>
            <a:off x="3300802" y="2793070"/>
            <a:ext cx="2399665" cy="169063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0CE1FE8E-777B-4253-B971-380F78D9EDF9}"/>
              </a:ext>
            </a:extLst>
          </p:cNvPr>
          <p:cNvGrpSpPr/>
          <p:nvPr/>
        </p:nvGrpSpPr>
        <p:grpSpPr>
          <a:xfrm>
            <a:off x="1" y="2467029"/>
            <a:ext cx="12192000" cy="4390970"/>
            <a:chOff x="1" y="2467029"/>
            <a:chExt cx="12192000" cy="439097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16D42F-6744-4197-9729-50DAF81C6D3F}"/>
                </a:ext>
              </a:extLst>
            </p:cNvPr>
            <p:cNvGrpSpPr/>
            <p:nvPr/>
          </p:nvGrpSpPr>
          <p:grpSpPr>
            <a:xfrm>
              <a:off x="1" y="2467029"/>
              <a:ext cx="12192000" cy="4390970"/>
              <a:chOff x="1" y="2467029"/>
              <a:chExt cx="12192000" cy="439097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624D55D-B98F-4581-9E67-92AD53D3B095}"/>
                  </a:ext>
                </a:extLst>
              </p:cNvPr>
              <p:cNvGrpSpPr/>
              <p:nvPr/>
            </p:nvGrpSpPr>
            <p:grpSpPr>
              <a:xfrm>
                <a:off x="1" y="2467029"/>
                <a:ext cx="12192000" cy="4390970"/>
                <a:chOff x="1" y="5291222"/>
                <a:chExt cx="12192000" cy="4390970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4544472-33DF-493F-98B6-750C63A31FF0}"/>
                    </a:ext>
                  </a:extLst>
                </p:cNvPr>
                <p:cNvSpPr/>
                <p:nvPr/>
              </p:nvSpPr>
              <p:spPr>
                <a:xfrm>
                  <a:off x="1" y="5291222"/>
                  <a:ext cx="12192000" cy="43909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E356AC5D-49CA-4CB5-B72F-30C9DF98CA19}"/>
                    </a:ext>
                  </a:extLst>
                </p:cNvPr>
                <p:cNvGrpSpPr/>
                <p:nvPr/>
              </p:nvGrpSpPr>
              <p:grpSpPr>
                <a:xfrm>
                  <a:off x="6235134" y="5883224"/>
                  <a:ext cx="5106833" cy="3261021"/>
                  <a:chOff x="5910977" y="4811454"/>
                  <a:chExt cx="5106833" cy="3261021"/>
                </a:xfrm>
              </p:grpSpPr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A3C6D42E-E8DC-424F-9774-8D7CA07CF7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l="6102" t="3346" r="6102" b="7921"/>
                  <a:stretch/>
                </p:blipFill>
                <p:spPr>
                  <a:xfrm>
                    <a:off x="5910977" y="4811454"/>
                    <a:ext cx="5106833" cy="2874371"/>
                  </a:xfrm>
                  <a:prstGeom prst="rect">
                    <a:avLst/>
                  </a:prstGeom>
                </p:spPr>
              </p:pic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58B1ABBC-62D2-4B41-B2B6-476C2AFA6E8D}"/>
                      </a:ext>
                    </a:extLst>
                  </p:cNvPr>
                  <p:cNvSpPr/>
                  <p:nvPr/>
                </p:nvSpPr>
                <p:spPr>
                  <a:xfrm>
                    <a:off x="7140137" y="7703143"/>
                    <a:ext cx="2648512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rPr>
                      <a:t>&lt;Experiment Result&gt;</a:t>
                    </a:r>
                    <a:endParaRPr lang="ko-KR" altLang="en-US" dirty="0">
                      <a:latin typeface="현대하모니 M" panose="02020603020101020101" pitchFamily="18" charset="-127"/>
                      <a:ea typeface="현대하모니 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61A063CC-D45D-441C-B014-FABEE80ECF29}"/>
                    </a:ext>
                  </a:extLst>
                </p:cNvPr>
                <p:cNvGrpSpPr/>
                <p:nvPr/>
              </p:nvGrpSpPr>
              <p:grpSpPr>
                <a:xfrm>
                  <a:off x="551319" y="5390764"/>
                  <a:ext cx="2583685" cy="2060232"/>
                  <a:chOff x="2258930" y="4662071"/>
                  <a:chExt cx="2583685" cy="2060232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3AB342DC-D775-405B-B61B-4C7B285C4988}"/>
                      </a:ext>
                    </a:extLst>
                  </p:cNvPr>
                  <p:cNvSpPr/>
                  <p:nvPr/>
                </p:nvSpPr>
                <p:spPr>
                  <a:xfrm>
                    <a:off x="2258930" y="4662071"/>
                    <a:ext cx="25526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rPr>
                      <a:t>&lt;3D Feature Points&gt;</a:t>
                    </a:r>
                    <a:endParaRPr lang="ko-KR" altLang="en-US" dirty="0">
                      <a:latin typeface="현대하모니 M" panose="02020603020101020101" pitchFamily="18" charset="-127"/>
                      <a:ea typeface="현대하모니 M" panose="02020603020101020101" pitchFamily="18" charset="-127"/>
                    </a:endParaRPr>
                  </a:p>
                </p:txBody>
              </p:sp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52CCE523-A5B1-4CC3-A5DE-A508170CE4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7265" b="1895"/>
                  <a:stretch/>
                </p:blipFill>
                <p:spPr>
                  <a:xfrm>
                    <a:off x="2315960" y="5000883"/>
                    <a:ext cx="2526655" cy="17214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A64B74C-06B2-4562-A024-7440948809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6383" t="3592" r="6614" b="8645"/>
                <a:stretch/>
              </p:blipFill>
              <p:spPr>
                <a:xfrm>
                  <a:off x="2425360" y="7838262"/>
                  <a:ext cx="2750732" cy="1545275"/>
                </a:xfrm>
                <a:prstGeom prst="rect">
                  <a:avLst/>
                </a:prstGeom>
              </p:spPr>
            </p:pic>
            <p:sp>
              <p:nvSpPr>
                <p:cNvPr id="46" name="화살표: 아래로 구부러짐 45">
                  <a:extLst>
                    <a:ext uri="{FF2B5EF4-FFF2-40B4-BE49-F238E27FC236}">
                      <a16:creationId xmlns:a16="http://schemas.microsoft.com/office/drawing/2014/main" id="{98CC2FDB-836C-4E80-8388-F82CD25C7CB9}"/>
                    </a:ext>
                  </a:extLst>
                </p:cNvPr>
                <p:cNvSpPr/>
                <p:nvPr/>
              </p:nvSpPr>
              <p:spPr>
                <a:xfrm rot="1874406">
                  <a:off x="3044551" y="6189520"/>
                  <a:ext cx="1868417" cy="787609"/>
                </a:xfrm>
                <a:prstGeom prst="curvedDownArrow">
                  <a:avLst>
                    <a:gd name="adj1" fmla="val 35590"/>
                    <a:gd name="adj2" fmla="val 76917"/>
                    <a:gd name="adj3" fmla="val 2320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10D4EB1-0E6B-4E21-A606-5EC31B52341D}"/>
                    </a:ext>
                  </a:extLst>
                </p:cNvPr>
                <p:cNvSpPr/>
                <p:nvPr/>
              </p:nvSpPr>
              <p:spPr>
                <a:xfrm>
                  <a:off x="4303603" y="5853176"/>
                  <a:ext cx="10214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/>
                    <a:t>mapping</a:t>
                  </a:r>
                  <a:endParaRPr lang="ko-KR" altLang="en-US" b="1" dirty="0"/>
                </a:p>
              </p:txBody>
            </p:sp>
          </p:grpSp>
          <p:pic>
            <p:nvPicPr>
              <p:cNvPr id="49" name="그래픽 48" descr="줄 화살표: 일자형">
                <a:extLst>
                  <a:ext uri="{FF2B5EF4-FFF2-40B4-BE49-F238E27FC236}">
                    <a16:creationId xmlns:a16="http://schemas.microsoft.com/office/drawing/2014/main" id="{24F10AC7-4CFD-4A6B-B932-F54A862F4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0800000">
                <a:off x="5369211" y="4854581"/>
                <a:ext cx="781182" cy="781182"/>
              </a:xfrm>
              <a:prstGeom prst="rect">
                <a:avLst/>
              </a:prstGeom>
            </p:spPr>
          </p:pic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6C1EEAC-7BA4-42CA-AD82-B2060099E77E}"/>
                </a:ext>
              </a:extLst>
            </p:cNvPr>
            <p:cNvSpPr/>
            <p:nvPr/>
          </p:nvSpPr>
          <p:spPr>
            <a:xfrm>
              <a:off x="2517856" y="4606856"/>
              <a:ext cx="2552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&lt;2D Feature Points&gt;</a:t>
              </a:r>
              <a:endPara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52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26360EE-91E3-4C38-B1F7-4893DEB8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AEA31B-C611-48D1-AD1F-CC7A10EF9BFB}"/>
              </a:ext>
            </a:extLst>
          </p:cNvPr>
          <p:cNvSpPr txBox="1"/>
          <p:nvPr/>
        </p:nvSpPr>
        <p:spPr>
          <a:xfrm>
            <a:off x="693757" y="1040590"/>
            <a:ext cx="8611608" cy="3961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6465" indent="-514350">
              <a:lnSpc>
                <a:spcPct val="200000"/>
              </a:lnSpc>
              <a:spcBef>
                <a:spcPts val="601"/>
              </a:spcBef>
              <a:buFont typeface="+mj-lt"/>
              <a:buAutoNum type="romanUcPeriod"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Introduction</a:t>
            </a:r>
          </a:p>
          <a:p>
            <a:pPr marL="586465" indent="-514350">
              <a:lnSpc>
                <a:spcPct val="200000"/>
              </a:lnSpc>
              <a:spcBef>
                <a:spcPts val="601"/>
              </a:spcBef>
              <a:buFont typeface="+mj-lt"/>
              <a:buAutoNum type="romanUcPeriod"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Process</a:t>
            </a:r>
          </a:p>
          <a:p>
            <a:pPr marL="586465" indent="-514350">
              <a:lnSpc>
                <a:spcPct val="200000"/>
              </a:lnSpc>
              <a:spcBef>
                <a:spcPts val="601"/>
              </a:spcBef>
              <a:buFont typeface="+mj-lt"/>
              <a:buAutoNum type="romanUcPeriod"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Simulation Result</a:t>
            </a:r>
          </a:p>
          <a:p>
            <a:pPr marL="586465" indent="-514350">
              <a:lnSpc>
                <a:spcPct val="200000"/>
              </a:lnSpc>
              <a:spcBef>
                <a:spcPts val="601"/>
              </a:spcBef>
              <a:buFont typeface="+mj-lt"/>
              <a:buAutoNum type="romanUcPeriod"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Experiment Result </a:t>
            </a:r>
          </a:p>
          <a:p>
            <a:pPr marL="586465" indent="-514350">
              <a:lnSpc>
                <a:spcPct val="200000"/>
              </a:lnSpc>
              <a:spcBef>
                <a:spcPts val="601"/>
              </a:spcBef>
              <a:buFont typeface="+mj-lt"/>
              <a:buAutoNum type="romanUcPeriod"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5016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V. Conclusion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9519636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Result and Discussion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60E8CC-9D52-4A03-8543-CCB4BE8BB0A7}"/>
              </a:ext>
            </a:extLst>
          </p:cNvPr>
          <p:cNvSpPr/>
          <p:nvPr/>
        </p:nvSpPr>
        <p:spPr>
          <a:xfrm>
            <a:off x="658813" y="1379789"/>
            <a:ext cx="10874373" cy="1920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A calibration system for LiDAR and camera was developed using 3D cube as calibration target.</a:t>
            </a:r>
          </a:p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Maximum error about calibration result has decreased compared to previous research.</a:t>
            </a:r>
          </a:p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Proposed algorithm will be applied to more channels of LiDAR (SOSLAB-SL1 40 channels) </a:t>
            </a:r>
          </a:p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Proposed calibration method can be used for mounting inspection of ADAS camera and LiDAR.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ACA75AD-75BB-40C5-B810-CA68B94F3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632758"/>
              </p:ext>
            </p:extLst>
          </p:nvPr>
        </p:nvGraphicFramePr>
        <p:xfrm>
          <a:off x="658813" y="3712911"/>
          <a:ext cx="107326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298">
                  <a:extLst>
                    <a:ext uri="{9D8B030D-6E8A-4147-A177-3AD203B41FA5}">
                      <a16:colId xmlns:a16="http://schemas.microsoft.com/office/drawing/2014/main" val="231896720"/>
                    </a:ext>
                  </a:extLst>
                </a:gridCol>
                <a:gridCol w="1372390">
                  <a:extLst>
                    <a:ext uri="{9D8B030D-6E8A-4147-A177-3AD203B41FA5}">
                      <a16:colId xmlns:a16="http://schemas.microsoft.com/office/drawing/2014/main" val="3253269955"/>
                    </a:ext>
                  </a:extLst>
                </a:gridCol>
                <a:gridCol w="1382486">
                  <a:extLst>
                    <a:ext uri="{9D8B030D-6E8A-4147-A177-3AD203B41FA5}">
                      <a16:colId xmlns:a16="http://schemas.microsoft.com/office/drawing/2014/main" val="2236465372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18911554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04677900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662081219"/>
                    </a:ext>
                  </a:extLst>
                </a:gridCol>
                <a:gridCol w="1382172">
                  <a:extLst>
                    <a:ext uri="{9D8B030D-6E8A-4147-A177-3AD203B41FA5}">
                      <a16:colId xmlns:a16="http://schemas.microsoft.com/office/drawing/2014/main" val="192798452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Proposed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Algorithm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Rotation[deg]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Translation[m]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1352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roll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pitch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yaw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dz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91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Ground Truth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75.000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39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Estimation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77.558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-0.545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73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Error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2.558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9406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7FF43C1-179C-4E48-84A7-0FFC60315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499677"/>
              </p:ext>
            </p:extLst>
          </p:nvPr>
        </p:nvGraphicFramePr>
        <p:xfrm>
          <a:off x="658813" y="5844428"/>
          <a:ext cx="10732688" cy="570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298">
                  <a:extLst>
                    <a:ext uri="{9D8B030D-6E8A-4147-A177-3AD203B41FA5}">
                      <a16:colId xmlns:a16="http://schemas.microsoft.com/office/drawing/2014/main" val="1625645356"/>
                    </a:ext>
                  </a:extLst>
                </a:gridCol>
                <a:gridCol w="1372390">
                  <a:extLst>
                    <a:ext uri="{9D8B030D-6E8A-4147-A177-3AD203B41FA5}">
                      <a16:colId xmlns:a16="http://schemas.microsoft.com/office/drawing/2014/main" val="2693416764"/>
                    </a:ext>
                  </a:extLst>
                </a:gridCol>
                <a:gridCol w="1382486">
                  <a:extLst>
                    <a:ext uri="{9D8B030D-6E8A-4147-A177-3AD203B41FA5}">
                      <a16:colId xmlns:a16="http://schemas.microsoft.com/office/drawing/2014/main" val="3805631075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5158028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8075474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2144115100"/>
                    </a:ext>
                  </a:extLst>
                </a:gridCol>
                <a:gridCol w="1382172">
                  <a:extLst>
                    <a:ext uri="{9D8B030D-6E8A-4147-A177-3AD203B41FA5}">
                      <a16:colId xmlns:a16="http://schemas.microsoft.com/office/drawing/2014/main" val="2514646203"/>
                    </a:ext>
                  </a:extLst>
                </a:gridCol>
              </a:tblGrid>
              <a:tr h="5708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Previous Algorithm</a:t>
                      </a:r>
                    </a:p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Error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25202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DA4001-1991-4DE7-BF89-639415BECF38}"/>
              </a:ext>
            </a:extLst>
          </p:cNvPr>
          <p:cNvSpPr/>
          <p:nvPr/>
        </p:nvSpPr>
        <p:spPr>
          <a:xfrm>
            <a:off x="3100039" y="5196468"/>
            <a:ext cx="1371600" cy="370643"/>
          </a:xfrm>
          <a:prstGeom prst="rect">
            <a:avLst/>
          </a:prstGeom>
          <a:solidFill>
            <a:schemeClr val="accent4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05356C-D192-4F1A-82BD-45EC62124DC3}"/>
              </a:ext>
            </a:extLst>
          </p:cNvPr>
          <p:cNvSpPr/>
          <p:nvPr/>
        </p:nvSpPr>
        <p:spPr>
          <a:xfrm>
            <a:off x="3100039" y="5844428"/>
            <a:ext cx="1371600" cy="570865"/>
          </a:xfrm>
          <a:prstGeom prst="rect">
            <a:avLst/>
          </a:prstGeom>
          <a:solidFill>
            <a:schemeClr val="accent4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5BBF69-7EE5-4AE7-B4D5-BF47693F475A}"/>
              </a:ext>
            </a:extLst>
          </p:cNvPr>
          <p:cNvSpPr/>
          <p:nvPr/>
        </p:nvSpPr>
        <p:spPr>
          <a:xfrm>
            <a:off x="8631044" y="5844428"/>
            <a:ext cx="1371600" cy="570865"/>
          </a:xfrm>
          <a:prstGeom prst="rect">
            <a:avLst/>
          </a:prstGeom>
          <a:solidFill>
            <a:schemeClr val="accent4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28B692-BD5A-4541-BC05-64FC4B032ED0}"/>
              </a:ext>
            </a:extLst>
          </p:cNvPr>
          <p:cNvSpPr/>
          <p:nvPr/>
        </p:nvSpPr>
        <p:spPr>
          <a:xfrm>
            <a:off x="8631044" y="5196468"/>
            <a:ext cx="1371600" cy="370643"/>
          </a:xfrm>
          <a:prstGeom prst="rect">
            <a:avLst/>
          </a:prstGeom>
          <a:solidFill>
            <a:schemeClr val="accent4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9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945E6D0-F46E-4334-8574-23340FAC6B4E}"/>
              </a:ext>
            </a:extLst>
          </p:cNvPr>
          <p:cNvSpPr/>
          <p:nvPr/>
        </p:nvSpPr>
        <p:spPr>
          <a:xfrm>
            <a:off x="2530928" y="2900022"/>
            <a:ext cx="7130143" cy="1057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ko-KR" altLang="en-US" sz="4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74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26360EE-91E3-4C38-B1F7-4893DEB8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 Introduction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03DF-025F-4BED-877E-41FE36CCBC93}"/>
              </a:ext>
            </a:extLst>
          </p:cNvPr>
          <p:cNvSpPr txBox="1"/>
          <p:nvPr/>
        </p:nvSpPr>
        <p:spPr>
          <a:xfrm>
            <a:off x="355903" y="903150"/>
            <a:ext cx="3743131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marR="0" lvl="0" indent="-34344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10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/>
              </a:rPr>
              <a:t>Research Background</a:t>
            </a:r>
            <a:endParaRPr kumimoji="0" lang="ko-KR" altLang="en-US" sz="210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AEA31B-C611-48D1-AD1F-CC7A10EF9BFB}"/>
              </a:ext>
            </a:extLst>
          </p:cNvPr>
          <p:cNvSpPr txBox="1"/>
          <p:nvPr/>
        </p:nvSpPr>
        <p:spPr>
          <a:xfrm>
            <a:off x="644806" y="1380126"/>
            <a:ext cx="7322035" cy="225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LiDAR and camera are used</a:t>
            </a:r>
            <a:r>
              <a:rPr lang="ko-KR" altLang="en-US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as ADAS sensors for smart vehicle.</a:t>
            </a:r>
          </a:p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LiDAR and camera sensor data can be fused to recognize and detect driving environment.</a:t>
            </a:r>
          </a:p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To use LiDAR and camera sensor together, </a:t>
            </a:r>
            <a:r>
              <a:rPr lang="en-US" altLang="ko-KR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calibration between the two sensors must be processed accurately. </a:t>
            </a:r>
            <a:endParaRPr lang="en-US" altLang="ko-KR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BFF495-EFB1-4A72-BCA7-A7876AB53941}"/>
              </a:ext>
            </a:extLst>
          </p:cNvPr>
          <p:cNvSpPr/>
          <p:nvPr/>
        </p:nvSpPr>
        <p:spPr>
          <a:xfrm>
            <a:off x="8955399" y="2845277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LiDAR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547A5-554B-495C-B921-5E8006A2B4B7}"/>
              </a:ext>
            </a:extLst>
          </p:cNvPr>
          <p:cNvSpPr/>
          <p:nvPr/>
        </p:nvSpPr>
        <p:spPr>
          <a:xfrm>
            <a:off x="10167257" y="2842521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Camera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4" name="Picture 2" descr="velodyne hdl 32e 이미지 검색결과&quot;">
            <a:extLst>
              <a:ext uri="{FF2B5EF4-FFF2-40B4-BE49-F238E27FC236}">
                <a16:creationId xmlns:a16="http://schemas.microsoft.com/office/drawing/2014/main" id="{BE4FDB85-A4E2-4B61-A2F0-1EC7D1740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02"/>
          <a:stretch/>
        </p:blipFill>
        <p:spPr bwMode="auto">
          <a:xfrm>
            <a:off x="8650941" y="1521007"/>
            <a:ext cx="1442842" cy="13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OF camera 이미지 검색결과&quot;">
            <a:extLst>
              <a:ext uri="{FF2B5EF4-FFF2-40B4-BE49-F238E27FC236}">
                <a16:creationId xmlns:a16="http://schemas.microsoft.com/office/drawing/2014/main" id="{48154039-E2DE-4885-8CB4-52F3DAD8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758" y="1585475"/>
            <a:ext cx="1360370" cy="13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73C9C8D-9018-44F3-9A64-BDC4A27245EB}"/>
              </a:ext>
            </a:extLst>
          </p:cNvPr>
          <p:cNvSpPr txBox="1"/>
          <p:nvPr/>
        </p:nvSpPr>
        <p:spPr>
          <a:xfrm>
            <a:off x="355903" y="4018440"/>
            <a:ext cx="3984869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marR="0" lvl="0" indent="-34344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Research Objectives</a:t>
            </a:r>
            <a:endParaRPr kumimoji="0" lang="ko-KR" altLang="en-US" sz="210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AC6E0A-28B0-4C44-89DC-C6868D2916C2}"/>
              </a:ext>
            </a:extLst>
          </p:cNvPr>
          <p:cNvSpPr txBox="1"/>
          <p:nvPr/>
        </p:nvSpPr>
        <p:spPr>
          <a:xfrm>
            <a:off x="616767" y="4450787"/>
            <a:ext cx="7202930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Develop a calibration system for LiDAR and</a:t>
            </a:r>
            <a:r>
              <a:rPr lang="ko-KR" altLang="en-US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camera</a:t>
            </a:r>
          </a:p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Design calibration algorithm using a </a:t>
            </a:r>
            <a:r>
              <a:rPr lang="en-US" altLang="ko-KR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cube-type target object</a:t>
            </a:r>
            <a:endParaRPr lang="en-US" altLang="ko-KR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  <a:p>
            <a:pPr marL="357865" indent="-285750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Validation of the algorithm through simulation and experiment.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750B0D-FAC2-4095-ABD0-71A384C31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539" y="3416260"/>
            <a:ext cx="3132488" cy="28373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4C8D73-C2E5-4C1D-8FB5-64CB63A883F2}"/>
              </a:ext>
            </a:extLst>
          </p:cNvPr>
          <p:cNvSpPr/>
          <p:nvPr/>
        </p:nvSpPr>
        <p:spPr>
          <a:xfrm>
            <a:off x="8960035" y="6275848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Sensor Fusion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65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26360EE-91E3-4C38-B1F7-4893DEB8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 Introduction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7DE764-4441-4F57-ADD9-F9DA8909BBBB}"/>
              </a:ext>
            </a:extLst>
          </p:cNvPr>
          <p:cNvGrpSpPr/>
          <p:nvPr/>
        </p:nvGrpSpPr>
        <p:grpSpPr>
          <a:xfrm>
            <a:off x="1266142" y="3802491"/>
            <a:ext cx="2842260" cy="2496709"/>
            <a:chOff x="1266142" y="4185757"/>
            <a:chExt cx="2842260" cy="2496709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F4A9229-6CDF-4064-8D77-94E1A516AC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" t="6725" r="2441" b="5454"/>
            <a:stretch/>
          </p:blipFill>
          <p:spPr bwMode="auto">
            <a:xfrm>
              <a:off x="1266142" y="4185757"/>
              <a:ext cx="2842260" cy="2089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8BC5BA4-8EE4-4FFF-BFA8-F1A3885B1CAC}"/>
                </a:ext>
              </a:extLst>
            </p:cNvPr>
            <p:cNvSpPr/>
            <p:nvPr/>
          </p:nvSpPr>
          <p:spPr>
            <a:xfrm>
              <a:off x="1758975" y="6313134"/>
              <a:ext cx="18565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Diamond</a:t>
              </a:r>
              <a:r>
                <a:rPr lang="ko-KR" altLang="en-US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</a:t>
              </a:r>
              <a:r>
                <a:rPr lang="en-US" altLang="ko-KR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Plane</a:t>
              </a:r>
              <a:endPara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606A9B-AF43-495B-A9FF-C60414990420}"/>
              </a:ext>
            </a:extLst>
          </p:cNvPr>
          <p:cNvGrpSpPr/>
          <p:nvPr/>
        </p:nvGrpSpPr>
        <p:grpSpPr>
          <a:xfrm>
            <a:off x="4373596" y="3802491"/>
            <a:ext cx="2804403" cy="2496709"/>
            <a:chOff x="4373596" y="4185757"/>
            <a:chExt cx="2804403" cy="249670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CC8496-F2C4-4F9A-B099-32479CA01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596" y="4185757"/>
              <a:ext cx="2804403" cy="2118544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9E3DB7B-0A20-4B46-9EF9-E66A47E773D8}"/>
                </a:ext>
              </a:extLst>
            </p:cNvPr>
            <p:cNvSpPr/>
            <p:nvPr/>
          </p:nvSpPr>
          <p:spPr>
            <a:xfrm>
              <a:off x="4987274" y="6313134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Check Board</a:t>
              </a:r>
              <a:endPara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DDB5BD-18E2-459C-805E-8B63D20A9EE2}"/>
              </a:ext>
            </a:extLst>
          </p:cNvPr>
          <p:cNvGrpSpPr/>
          <p:nvPr/>
        </p:nvGrpSpPr>
        <p:grpSpPr>
          <a:xfrm>
            <a:off x="7379907" y="3839944"/>
            <a:ext cx="3234812" cy="2459256"/>
            <a:chOff x="7379907" y="4223210"/>
            <a:chExt cx="3234812" cy="24592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700DBE-8BD0-4D04-BAB5-26174BDF1730}"/>
                </a:ext>
              </a:extLst>
            </p:cNvPr>
            <p:cNvSpPr/>
            <p:nvPr/>
          </p:nvSpPr>
          <p:spPr>
            <a:xfrm>
              <a:off x="8044212" y="6313134"/>
              <a:ext cx="19044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Various Targets</a:t>
              </a:r>
              <a:endParaRPr lang="en-US" altLang="ko-KR" baseline="300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pic>
          <p:nvPicPr>
            <p:cNvPr id="35" name="Picture 2" descr="lidar calibration board 이미지 검색결과&quot;">
              <a:extLst>
                <a:ext uri="{FF2B5EF4-FFF2-40B4-BE49-F238E27FC236}">
                  <a16:creationId xmlns:a16="http://schemas.microsoft.com/office/drawing/2014/main" id="{98E058A1-FE16-422A-8C49-6EF6303FA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9907" y="4223210"/>
              <a:ext cx="3234812" cy="2034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332216-C747-42D3-86FE-AC9A9B92D057}"/>
              </a:ext>
            </a:extLst>
          </p:cNvPr>
          <p:cNvSpPr txBox="1"/>
          <p:nvPr/>
        </p:nvSpPr>
        <p:spPr>
          <a:xfrm>
            <a:off x="355903" y="903150"/>
            <a:ext cx="9519636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marR="0" lvl="0" indent="-34344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10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/>
              </a:rPr>
              <a:t>Existing Method</a:t>
            </a:r>
            <a:endParaRPr kumimoji="0" lang="ko-KR" altLang="en-US" sz="210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24FB1-3598-4C46-B7BB-147176049A6F}"/>
              </a:ext>
            </a:extLst>
          </p:cNvPr>
          <p:cNvSpPr txBox="1"/>
          <p:nvPr/>
        </p:nvSpPr>
        <p:spPr>
          <a:xfrm>
            <a:off x="644806" y="1380126"/>
            <a:ext cx="11166194" cy="192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322" indent="-286207" algn="just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Generally, planar target is used for calibration between LiDAR and camera.</a:t>
            </a:r>
          </a:p>
          <a:p>
            <a:pPr marL="358322" indent="-286207" algn="just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Using planar target for calibration is based on edge detection.</a:t>
            </a:r>
          </a:p>
          <a:p>
            <a:pPr marL="358322" indent="-286207" algn="just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Finding feature points on planar target is easy with existing edge detection method.</a:t>
            </a:r>
          </a:p>
          <a:p>
            <a:pPr marL="358322" indent="-286207" algn="just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To obtain accurate calibration result, the use of the high-resolution LiDAR is necessary.</a:t>
            </a:r>
          </a:p>
        </p:txBody>
      </p:sp>
    </p:spTree>
    <p:extLst>
      <p:ext uri="{BB962C8B-B14F-4D97-AF65-F5344CB8AC3E}">
        <p14:creationId xmlns:p14="http://schemas.microsoft.com/office/powerpoint/2010/main" val="41361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26360EE-91E3-4C38-B1F7-4893DEB8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 Introduction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332216-C747-42D3-86FE-AC9A9B92D057}"/>
              </a:ext>
            </a:extLst>
          </p:cNvPr>
          <p:cNvSpPr txBox="1"/>
          <p:nvPr/>
        </p:nvSpPr>
        <p:spPr>
          <a:xfrm>
            <a:off x="355903" y="903150"/>
            <a:ext cx="9519636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marR="0" lvl="0" indent="-34344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10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/>
              </a:rPr>
              <a:t>Proposed Method</a:t>
            </a:r>
            <a:endParaRPr kumimoji="0" lang="ko-KR" altLang="en-US" sz="210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24FB1-3598-4C46-B7BB-147176049A6F}"/>
              </a:ext>
            </a:extLst>
          </p:cNvPr>
          <p:cNvSpPr txBox="1"/>
          <p:nvPr/>
        </p:nvSpPr>
        <p:spPr>
          <a:xfrm>
            <a:off x="644806" y="1380126"/>
            <a:ext cx="11166194" cy="2413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322" indent="-286207" algn="just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Instead of planar target, 3D cube was used as a calibration target in this study.</a:t>
            </a:r>
          </a:p>
          <a:p>
            <a:pPr marL="358322" indent="-286207" algn="just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Using cube target for calibration is based on three sides and perpendicular characteristic.</a:t>
            </a:r>
          </a:p>
          <a:p>
            <a:pPr marL="358322" indent="-286207" algn="just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/>
              </a:rPr>
              <a:t>The cube target has more feature points than planar target.</a:t>
            </a:r>
          </a:p>
          <a:p>
            <a:pPr marL="358322" indent="-286207" algn="just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/>
              </a:rPr>
              <a:t>This proposed method is less affected by the LiDAR resolution.</a:t>
            </a:r>
          </a:p>
          <a:p>
            <a:pPr marL="358322" indent="-286207" algn="just">
              <a:lnSpc>
                <a:spcPct val="150000"/>
              </a:lnSpc>
              <a:spcBef>
                <a:spcPts val="601"/>
              </a:spcBef>
              <a:buFontTx/>
              <a:buChar char="-"/>
              <a:defRPr/>
            </a:pPr>
            <a:endParaRPr lang="en-US" altLang="ko-KR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9A879-6A6F-4C17-9234-AAEDFA9A22D6}"/>
              </a:ext>
            </a:extLst>
          </p:cNvPr>
          <p:cNvSpPr txBox="1"/>
          <p:nvPr/>
        </p:nvSpPr>
        <p:spPr>
          <a:xfrm>
            <a:off x="1636427" y="6203826"/>
            <a:ext cx="318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현대하모니m"/>
              </a:rPr>
              <a:t>Previous Study for Calibration</a:t>
            </a:r>
            <a:endParaRPr lang="ko-KR" altLang="en-US" b="1" dirty="0">
              <a:latin typeface="현대하모니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74A92-F7D0-4B9E-AB1E-DB9218343C7C}"/>
              </a:ext>
            </a:extLst>
          </p:cNvPr>
          <p:cNvSpPr txBox="1"/>
          <p:nvPr/>
        </p:nvSpPr>
        <p:spPr>
          <a:xfrm>
            <a:off x="7375080" y="6203826"/>
            <a:ext cx="318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현대하모니m"/>
              </a:rPr>
              <a:t>Proposed Method</a:t>
            </a:r>
            <a:endParaRPr lang="ko-KR" altLang="en-US" b="1" dirty="0">
              <a:latin typeface="현대하모니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681559-88DF-4E5A-B69A-AC958B4F3AE1}"/>
              </a:ext>
            </a:extLst>
          </p:cNvPr>
          <p:cNvPicPr/>
          <p:nvPr/>
        </p:nvPicPr>
        <p:blipFill rotWithShape="1">
          <a:blip r:embed="rId3"/>
          <a:srcRect t="6737"/>
          <a:stretch/>
        </p:blipFill>
        <p:spPr>
          <a:xfrm>
            <a:off x="1636425" y="3808535"/>
            <a:ext cx="3452041" cy="24130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39DA60-BFDE-4E5F-A9C6-0EEA0887E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44" t="20807" r="26903" b="15224"/>
          <a:stretch/>
        </p:blipFill>
        <p:spPr>
          <a:xfrm>
            <a:off x="7293436" y="3793159"/>
            <a:ext cx="3343781" cy="24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6EF2B8-AAEA-4EB2-A3CE-DF03BDA82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5" b="1895"/>
          <a:stretch/>
        </p:blipFill>
        <p:spPr>
          <a:xfrm>
            <a:off x="5580776" y="5445329"/>
            <a:ext cx="2054454" cy="139970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26360EE-91E3-4C38-B1F7-4893DEB8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Process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03DF-025F-4BED-877E-41FE36CCBC93}"/>
              </a:ext>
            </a:extLst>
          </p:cNvPr>
          <p:cNvSpPr txBox="1"/>
          <p:nvPr/>
        </p:nvSpPr>
        <p:spPr>
          <a:xfrm>
            <a:off x="355903" y="903150"/>
            <a:ext cx="2029157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Overview</a:t>
            </a:r>
            <a:endParaRPr kumimoji="0" lang="ko-KR" altLang="en-US" sz="210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BCA13F7-E3D6-4289-80CA-8964E3E8E0AC}"/>
              </a:ext>
            </a:extLst>
          </p:cNvPr>
          <p:cNvCxnSpPr>
            <a:cxnSpLocks/>
          </p:cNvCxnSpPr>
          <p:nvPr/>
        </p:nvCxnSpPr>
        <p:spPr>
          <a:xfrm>
            <a:off x="5006298" y="1985449"/>
            <a:ext cx="44174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CE609B8-F0A5-4DAF-8F7E-3D202D72720A}"/>
              </a:ext>
            </a:extLst>
          </p:cNvPr>
          <p:cNvCxnSpPr>
            <a:cxnSpLocks/>
          </p:cNvCxnSpPr>
          <p:nvPr/>
        </p:nvCxnSpPr>
        <p:spPr>
          <a:xfrm>
            <a:off x="7315861" y="4008785"/>
            <a:ext cx="638738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53E0B8-D131-452B-BD2F-022557600ED5}"/>
              </a:ext>
            </a:extLst>
          </p:cNvPr>
          <p:cNvSpPr/>
          <p:nvPr/>
        </p:nvSpPr>
        <p:spPr>
          <a:xfrm>
            <a:off x="5976300" y="3685191"/>
            <a:ext cx="1284220" cy="6518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EPnP</a:t>
            </a:r>
            <a:r>
              <a:rPr lang="en-US" altLang="ko-KR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Algorithm</a:t>
            </a:r>
            <a:endParaRPr lang="ko-KR" altLang="en-US" b="1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A93F3A-8908-4112-AF29-5100E7959BDD}"/>
              </a:ext>
            </a:extLst>
          </p:cNvPr>
          <p:cNvCxnSpPr>
            <a:cxnSpLocks/>
          </p:cNvCxnSpPr>
          <p:nvPr/>
        </p:nvCxnSpPr>
        <p:spPr>
          <a:xfrm>
            <a:off x="6618410" y="2787720"/>
            <a:ext cx="0" cy="6412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726453C-B904-4A01-A882-8386691A1597}"/>
              </a:ext>
            </a:extLst>
          </p:cNvPr>
          <p:cNvCxnSpPr>
            <a:cxnSpLocks/>
          </p:cNvCxnSpPr>
          <p:nvPr/>
        </p:nvCxnSpPr>
        <p:spPr>
          <a:xfrm flipV="1">
            <a:off x="6618410" y="4593244"/>
            <a:ext cx="0" cy="6412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F5B8420-DD3A-4E79-8977-D45F578D54C5}"/>
              </a:ext>
            </a:extLst>
          </p:cNvPr>
          <p:cNvCxnSpPr>
            <a:cxnSpLocks/>
          </p:cNvCxnSpPr>
          <p:nvPr/>
        </p:nvCxnSpPr>
        <p:spPr>
          <a:xfrm>
            <a:off x="2368750" y="1985449"/>
            <a:ext cx="44174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LP16 이미지 검색결과&quot;">
            <a:extLst>
              <a:ext uri="{FF2B5EF4-FFF2-40B4-BE49-F238E27FC236}">
                <a16:creationId xmlns:a16="http://schemas.microsoft.com/office/drawing/2014/main" id="{A9309323-3B7C-4CD5-8F51-EDC996CCD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7950"/>
          <a:stretch/>
        </p:blipFill>
        <p:spPr bwMode="auto">
          <a:xfrm>
            <a:off x="1388392" y="5546635"/>
            <a:ext cx="118872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2A9A1A-386F-420A-B9F3-D5E746B6718B}"/>
              </a:ext>
            </a:extLst>
          </p:cNvPr>
          <p:cNvCxnSpPr>
            <a:cxnSpLocks/>
          </p:cNvCxnSpPr>
          <p:nvPr/>
        </p:nvCxnSpPr>
        <p:spPr>
          <a:xfrm>
            <a:off x="2457932" y="5993173"/>
            <a:ext cx="44174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2235A2F-A01B-4295-A674-A6BE5DEF2E30}"/>
              </a:ext>
            </a:extLst>
          </p:cNvPr>
          <p:cNvCxnSpPr>
            <a:cxnSpLocks/>
          </p:cNvCxnSpPr>
          <p:nvPr/>
        </p:nvCxnSpPr>
        <p:spPr>
          <a:xfrm>
            <a:off x="4984028" y="6036128"/>
            <a:ext cx="44174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CD0328-A2EB-4A5D-B237-904A968A622C}"/>
              </a:ext>
            </a:extLst>
          </p:cNvPr>
          <p:cNvGrpSpPr/>
          <p:nvPr/>
        </p:nvGrpSpPr>
        <p:grpSpPr>
          <a:xfrm>
            <a:off x="1045482" y="1475428"/>
            <a:ext cx="1696176" cy="1176554"/>
            <a:chOff x="1045482" y="1586067"/>
            <a:chExt cx="1696176" cy="1176554"/>
          </a:xfrm>
        </p:grpSpPr>
        <p:pic>
          <p:nvPicPr>
            <p:cNvPr id="1026" name="Picture 2" descr="microsoft 1080p hd sensor 센서 사이즈 이미지 검색결과&quot;">
              <a:extLst>
                <a:ext uri="{FF2B5EF4-FFF2-40B4-BE49-F238E27FC236}">
                  <a16:creationId xmlns:a16="http://schemas.microsoft.com/office/drawing/2014/main" id="{3EAF4FE1-09C0-4540-B741-5F92B9BDEF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1" r="19273"/>
            <a:stretch/>
          </p:blipFill>
          <p:spPr bwMode="auto">
            <a:xfrm>
              <a:off x="1402080" y="1586067"/>
              <a:ext cx="982980" cy="94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4FB2F2A-8726-4F0F-9E15-E3C88F8DFB1A}"/>
                </a:ext>
              </a:extLst>
            </p:cNvPr>
            <p:cNvSpPr txBox="1"/>
            <p:nvPr/>
          </p:nvSpPr>
          <p:spPr>
            <a:xfrm>
              <a:off x="1045482" y="2393289"/>
              <a:ext cx="1696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현대하모니m"/>
                </a:rPr>
                <a:t>MS 1080p HD</a:t>
              </a:r>
              <a:endParaRPr lang="ko-KR" altLang="en-US" b="1" dirty="0">
                <a:latin typeface="현대하모니m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99573DC-6415-4F2B-95E6-8635E3FA2861}"/>
              </a:ext>
            </a:extLst>
          </p:cNvPr>
          <p:cNvSpPr txBox="1"/>
          <p:nvPr/>
        </p:nvSpPr>
        <p:spPr>
          <a:xfrm>
            <a:off x="983903" y="6272046"/>
            <a:ext cx="199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현대하모니m"/>
              </a:rPr>
              <a:t>Velodyne</a:t>
            </a:r>
            <a:r>
              <a:rPr lang="en-US" altLang="ko-KR" b="1" dirty="0">
                <a:latin typeface="현대하모니m"/>
              </a:rPr>
              <a:t> VLP-16</a:t>
            </a:r>
            <a:endParaRPr lang="ko-KR" altLang="en-US" b="1" dirty="0">
              <a:latin typeface="현대하모니m"/>
            </a:endParaRPr>
          </a:p>
        </p:txBody>
      </p:sp>
      <p:pic>
        <p:nvPicPr>
          <p:cNvPr id="5" name="그림 4" descr="실내, 작은, 방, 앉아있는이(가) 표시된 사진&#10;&#10;자동 생성된 설명">
            <a:extLst>
              <a:ext uri="{FF2B5EF4-FFF2-40B4-BE49-F238E27FC236}">
                <a16:creationId xmlns:a16="http://schemas.microsoft.com/office/drawing/2014/main" id="{419EAD3D-E43C-4C4A-AE42-2922EB31E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52" y="1448211"/>
            <a:ext cx="2012292" cy="1131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94F82A-D417-45CD-AD62-E6D0432C02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05" t="6667" r="6823" b="8266"/>
          <a:stretch/>
        </p:blipFill>
        <p:spPr>
          <a:xfrm>
            <a:off x="5604950" y="1448212"/>
            <a:ext cx="2030280" cy="113191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45263A-33F3-4F85-8E9D-C6AAC04B5E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6"/>
          <a:stretch/>
        </p:blipFill>
        <p:spPr>
          <a:xfrm>
            <a:off x="2991434" y="5496399"/>
            <a:ext cx="1934349" cy="13616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BCC38E-5015-450B-B662-1EACA20603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102" t="3346" r="6102" b="7921"/>
          <a:stretch/>
        </p:blipFill>
        <p:spPr>
          <a:xfrm>
            <a:off x="8009940" y="2787720"/>
            <a:ext cx="3979759" cy="224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706DC49-DCBD-4D85-BDF7-658F5C8769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170"/>
          <a:stretch/>
        </p:blipFill>
        <p:spPr>
          <a:xfrm>
            <a:off x="658813" y="2677858"/>
            <a:ext cx="5062415" cy="262393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BC9934-1F9D-44FD-89C2-683DFB6B3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722626"/>
            <a:ext cx="12192000" cy="61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9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2B4EB9-4AF6-4E7E-8A64-B359A3ABD0A4}"/>
              </a:ext>
            </a:extLst>
          </p:cNvPr>
          <p:cNvSpPr/>
          <p:nvPr/>
        </p:nvSpPr>
        <p:spPr>
          <a:xfrm>
            <a:off x="0" y="717177"/>
            <a:ext cx="12192000" cy="6140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Process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9519636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marR="0" lvl="0" indent="-34344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10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/>
              </a:rPr>
              <a:t>Algorithm Flow Chart</a:t>
            </a:r>
            <a:endParaRPr kumimoji="0" lang="ko-KR" altLang="en-US" sz="210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60E2C-71BA-4A17-99E3-1494356A7776}"/>
              </a:ext>
            </a:extLst>
          </p:cNvPr>
          <p:cNvSpPr txBox="1"/>
          <p:nvPr/>
        </p:nvSpPr>
        <p:spPr>
          <a:xfrm>
            <a:off x="623888" y="1391962"/>
            <a:ext cx="11568111" cy="1809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865" indent="-285750">
              <a:lnSpc>
                <a:spcPct val="20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Step 1 : Find 7 vertices from LiDAR point cloud.</a:t>
            </a:r>
          </a:p>
          <a:p>
            <a:pPr marL="357865" indent="-285750">
              <a:lnSpc>
                <a:spcPct val="20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Step 2 : Find 7 vertices from Camera image pixel.</a:t>
            </a:r>
          </a:p>
          <a:p>
            <a:pPr marL="357865" indent="-285750">
              <a:lnSpc>
                <a:spcPct val="200000"/>
              </a:lnSpc>
              <a:spcBef>
                <a:spcPts val="601"/>
              </a:spcBef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Step 3 : Find transformation matrix using </a:t>
            </a:r>
            <a:r>
              <a:rPr lang="en-US" altLang="ko-KR" dirty="0" err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EPnP</a:t>
            </a:r>
            <a:r>
              <a:rPr lang="en-US" altLang="ko-KR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 algorithm.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AB4207-C1DF-4731-AC70-0BDAF2E6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3" y="3754058"/>
            <a:ext cx="11321253" cy="245080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816524B-3916-461D-9E18-73CDB4FB6724}"/>
              </a:ext>
            </a:extLst>
          </p:cNvPr>
          <p:cNvGrpSpPr/>
          <p:nvPr/>
        </p:nvGrpSpPr>
        <p:grpSpPr>
          <a:xfrm>
            <a:off x="9015157" y="1388293"/>
            <a:ext cx="1720763" cy="2195159"/>
            <a:chOff x="2969791" y="1751149"/>
            <a:chExt cx="1720763" cy="219515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17F9619-6A76-46A0-BF7E-906E62E606AA}"/>
                </a:ext>
              </a:extLst>
            </p:cNvPr>
            <p:cNvGrpSpPr/>
            <p:nvPr/>
          </p:nvGrpSpPr>
          <p:grpSpPr>
            <a:xfrm>
              <a:off x="2969791" y="1751149"/>
              <a:ext cx="1720763" cy="2195159"/>
              <a:chOff x="3530026" y="1721314"/>
              <a:chExt cx="1720763" cy="2195159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88E76EA-40E3-483A-A368-AD405FDD6F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0026" y="2260748"/>
                <a:ext cx="863229" cy="649577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56C09EC2-BBA0-4355-9348-2D9083192F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3025" y="2292674"/>
                <a:ext cx="867519" cy="60611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51DF5FE-8007-4608-8B95-D480FD16A8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3025" y="2876203"/>
                <a:ext cx="0" cy="104027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E5D8595-C215-4649-B20F-95F5EA704A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0026" y="1721314"/>
                <a:ext cx="892749" cy="55874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054AC40-D4C5-43CA-9F32-A8EBD8BD9C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93255" y="1721314"/>
                <a:ext cx="857534" cy="58282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F83802E-59E7-412B-A905-35FD82AE72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38454" y="2270026"/>
                <a:ext cx="16738" cy="1108014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76640EA2-4449-4C3C-9A48-B6243784E4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38454" y="3341973"/>
                <a:ext cx="841317" cy="557317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DE9C72E-8A73-42B5-9125-002BB1793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2083" y="2290167"/>
                <a:ext cx="26120" cy="104662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5EB8738-5BD5-467D-BF02-5E551824E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9771" y="3336787"/>
                <a:ext cx="845372" cy="568853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4D71178-B626-49C3-948E-27564A40F807}"/>
                </a:ext>
              </a:extLst>
            </p:cNvPr>
            <p:cNvSpPr/>
            <p:nvPr/>
          </p:nvSpPr>
          <p:spPr>
            <a:xfrm>
              <a:off x="3778573" y="2881820"/>
              <a:ext cx="88984" cy="889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3226408F-2E1D-4569-AF7E-E7D59D73EEA6}"/>
              </a:ext>
            </a:extLst>
          </p:cNvPr>
          <p:cNvSpPr/>
          <p:nvPr/>
        </p:nvSpPr>
        <p:spPr>
          <a:xfrm>
            <a:off x="9796730" y="1317389"/>
            <a:ext cx="157617" cy="157617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3EAD669-DFF9-4527-8A09-C23B53D4DB21}"/>
              </a:ext>
            </a:extLst>
          </p:cNvPr>
          <p:cNvSpPr/>
          <p:nvPr/>
        </p:nvSpPr>
        <p:spPr>
          <a:xfrm>
            <a:off x="9796730" y="2468214"/>
            <a:ext cx="157617" cy="157617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5F553C2-7871-4925-AB76-018E6080F3A9}"/>
              </a:ext>
            </a:extLst>
          </p:cNvPr>
          <p:cNvSpPr/>
          <p:nvPr/>
        </p:nvSpPr>
        <p:spPr>
          <a:xfrm>
            <a:off x="9796730" y="3490203"/>
            <a:ext cx="157617" cy="157617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A2BB079-F99C-4AEB-8269-B75FB41FC9C7}"/>
              </a:ext>
            </a:extLst>
          </p:cNvPr>
          <p:cNvSpPr/>
          <p:nvPr/>
        </p:nvSpPr>
        <p:spPr>
          <a:xfrm>
            <a:off x="10627410" y="2975213"/>
            <a:ext cx="157617" cy="157617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B0B6D7-832F-4498-BC34-6D3F19768FAD}"/>
              </a:ext>
            </a:extLst>
          </p:cNvPr>
          <p:cNvSpPr/>
          <p:nvPr/>
        </p:nvSpPr>
        <p:spPr>
          <a:xfrm>
            <a:off x="10627410" y="1891267"/>
            <a:ext cx="157617" cy="157617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57919A8-FC9D-4A17-945E-6314A1D45DE5}"/>
              </a:ext>
            </a:extLst>
          </p:cNvPr>
          <p:cNvSpPr/>
          <p:nvPr/>
        </p:nvSpPr>
        <p:spPr>
          <a:xfrm>
            <a:off x="8953007" y="1891267"/>
            <a:ext cx="157617" cy="157617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8F41B21-5AD2-4448-B395-30E51EAAC9D3}"/>
              </a:ext>
            </a:extLst>
          </p:cNvPr>
          <p:cNvSpPr/>
          <p:nvPr/>
        </p:nvSpPr>
        <p:spPr>
          <a:xfrm>
            <a:off x="8953007" y="2937311"/>
            <a:ext cx="157617" cy="157617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5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26360EE-91E3-4C38-B1F7-4893DEB8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Process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03DF-025F-4BED-877E-41FE36CCBC93}"/>
              </a:ext>
            </a:extLst>
          </p:cNvPr>
          <p:cNvSpPr txBox="1"/>
          <p:nvPr/>
        </p:nvSpPr>
        <p:spPr>
          <a:xfrm>
            <a:off x="355903" y="903150"/>
            <a:ext cx="9519636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marR="0" lvl="0" indent="-34344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10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/>
              </a:rPr>
              <a:t>Coordinate System</a:t>
            </a:r>
            <a:endParaRPr kumimoji="0" lang="ko-KR" altLang="en-US" sz="210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39560D2-84FD-4439-9324-0CA0580CC976}"/>
                  </a:ext>
                </a:extLst>
              </p:cNvPr>
              <p:cNvSpPr/>
              <p:nvPr/>
            </p:nvSpPr>
            <p:spPr>
              <a:xfrm>
                <a:off x="8538202" y="2249045"/>
                <a:ext cx="3451779" cy="415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sPrePr>
                        <m:sub/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p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sPre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sPrePr>
                        <m:sub/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</m:e>
                      </m:sPre>
                      <m:sPre>
                        <m:sPre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sPrePr>
                        <m:sub/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sup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sPre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dPr>
                        <m:e>
                          <m:sPre>
                            <m:sPrePr>
                              <m:ctrlPr>
                                <a:rPr lang="en-US" altLang="ko-KR" b="1" i="1" dirty="0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 |</m:t>
                          </m:r>
                          <m:sPre>
                            <m:sPrePr>
                              <m:ctrlPr>
                                <a:rPr lang="en-US" altLang="ko-KR" b="1" i="1" dirty="0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</m:sPre>
                        </m:e>
                      </m:d>
                      <m:sPre>
                        <m:sPre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sPrePr>
                        <m:sub/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sup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sPre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39560D2-84FD-4439-9324-0CA0580CC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202" y="2249045"/>
                <a:ext cx="3451779" cy="415050"/>
              </a:xfrm>
              <a:prstGeom prst="rect">
                <a:avLst/>
              </a:prstGeom>
              <a:blipFill>
                <a:blip r:embed="rId3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4C96CD2-056D-4E0B-9AB2-1729537ED07A}"/>
                  </a:ext>
                </a:extLst>
              </p:cNvPr>
              <p:cNvSpPr txBox="1"/>
              <p:nvPr/>
            </p:nvSpPr>
            <p:spPr>
              <a:xfrm>
                <a:off x="623888" y="1376363"/>
                <a:ext cx="5757862" cy="2640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2115">
                  <a:lnSpc>
                    <a:spcPct val="150000"/>
                  </a:lnSpc>
                  <a:spcBef>
                    <a:spcPts val="601"/>
                  </a:spcBef>
                  <a:defRPr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PrePr>
                      <m:sub/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𝑪</m:t>
                        </m:r>
                      </m:sup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sPre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: 3D points observed from camera position</a:t>
                </a:r>
              </a:p>
              <a:p>
                <a:pPr marL="72115">
                  <a:lnSpc>
                    <a:spcPct val="150000"/>
                  </a:lnSpc>
                  <a:spcBef>
                    <a:spcPts val="601"/>
                  </a:spcBef>
                  <a:defRPr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PrePr>
                      <m:sub/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p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sPre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: 3D points observed from LiDAR position</a:t>
                </a:r>
              </a:p>
              <a:p>
                <a:pPr marL="72115">
                  <a:lnSpc>
                    <a:spcPct val="150000"/>
                  </a:lnSpc>
                  <a:spcBef>
                    <a:spcPts val="601"/>
                  </a:spcBef>
                  <a:defRPr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현대하모니 M" panose="02020603020101020101"/>
                      </a:rPr>
                      <m:t>𝑥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현대하모니 M" panose="02020603020101020101"/>
                      </a:rPr>
                      <m:t>,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현대하모니 M" panose="02020603020101020101"/>
                      </a:rPr>
                      <m:t>𝑦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: 2D points on camera image plane</a:t>
                </a:r>
              </a:p>
              <a:p>
                <a:pPr marL="72115">
                  <a:lnSpc>
                    <a:spcPct val="150000"/>
                  </a:lnSpc>
                  <a:spcBef>
                    <a:spcPts val="601"/>
                  </a:spcBef>
                  <a:defRPr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ko-KR" b="1" i="1" dirty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PrePr>
                      <m:sub/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: Transformation matrix from LiDAR to Camera</a:t>
                </a:r>
              </a:p>
              <a:p>
                <a:pPr marL="72115">
                  <a:lnSpc>
                    <a:spcPct val="150000"/>
                  </a:lnSpc>
                  <a:spcBef>
                    <a:spcPts val="601"/>
                  </a:spcBef>
                  <a:defRPr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ko-KR" b="1" i="1" dirty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PrePr>
                      <m:sub/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: Rotation matrix,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ko-KR" b="1" i="1" dirty="0"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PrePr>
                      <m:sub/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: Translation matrix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4C96CD2-056D-4E0B-9AB2-1729537E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8" y="1376363"/>
                <a:ext cx="5757862" cy="2640275"/>
              </a:xfrm>
              <a:prstGeom prst="rect">
                <a:avLst/>
              </a:prstGeom>
              <a:blipFill>
                <a:blip r:embed="rId4"/>
                <a:stretch>
                  <a:fillRect b="-16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그림 94">
            <a:extLst>
              <a:ext uri="{FF2B5EF4-FFF2-40B4-BE49-F238E27FC236}">
                <a16:creationId xmlns:a16="http://schemas.microsoft.com/office/drawing/2014/main" id="{616B6C33-B5EC-4653-93C4-24C1A5131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414" y="2075570"/>
            <a:ext cx="8066567" cy="45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0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5A60E3B-57FA-4976-9671-5FB4497FB61A}"/>
              </a:ext>
            </a:extLst>
          </p:cNvPr>
          <p:cNvGrpSpPr/>
          <p:nvPr/>
        </p:nvGrpSpPr>
        <p:grpSpPr>
          <a:xfrm>
            <a:off x="713141" y="2795751"/>
            <a:ext cx="5001559" cy="3488891"/>
            <a:chOff x="1048399" y="24551233"/>
            <a:chExt cx="3055536" cy="213142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009107-019A-4FF8-B233-4B22AA57B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2"/>
            <a:stretch/>
          </p:blipFill>
          <p:spPr>
            <a:xfrm>
              <a:off x="1048399" y="24551233"/>
              <a:ext cx="3055536" cy="21314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79A389F-3D55-4D5A-ABB1-CC1147ED2F3F}"/>
                    </a:ext>
                  </a:extLst>
                </p:cNvPr>
                <p:cNvSpPr txBox="1"/>
                <p:nvPr/>
              </p:nvSpPr>
              <p:spPr>
                <a:xfrm>
                  <a:off x="1048399" y="24865136"/>
                  <a:ext cx="1218549" cy="161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70000"/>
                    </a:lnSpc>
                  </a:pPr>
                  <a:r>
                    <a:rPr lang="en-US" altLang="ko-KR" sz="1600" b="1" dirty="0">
                      <a:solidFill>
                        <a:srgbClr val="FF0000"/>
                      </a:solidFill>
                    </a:rPr>
                    <a:t>▲</a:t>
                  </a:r>
                  <a:r>
                    <a:rPr lang="en-US" altLang="ko-KR" sz="16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600" dirty="0"/>
                    <a:t> </a:t>
                  </a:r>
                  <a:r>
                    <a:rPr lang="en-US" altLang="ko-KR" sz="1600" b="1" dirty="0">
                      <a:solidFill>
                        <a:srgbClr val="1111FF"/>
                      </a:solidFill>
                    </a:rPr>
                    <a:t>▲</a:t>
                  </a:r>
                  <a:r>
                    <a:rPr lang="en-US" altLang="ko-KR" sz="1600" b="1" dirty="0">
                      <a:solidFill>
                        <a:srgbClr val="FCFC03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ko-KR" sz="1600" dirty="0"/>
                    <a:t> </a:t>
                  </a:r>
                  <a:r>
                    <a:rPr lang="en-US" altLang="ko-KR" sz="1600" b="1" dirty="0"/>
                    <a:t>▲</a:t>
                  </a:r>
                  <a:r>
                    <a:rPr lang="en-US" altLang="ko-KR" sz="1600" b="1" dirty="0">
                      <a:solidFill>
                        <a:srgbClr val="24FF24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현대하모니 M" panose="02020603020101020101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현대하모니 M" panose="02020603020101020101"/>
                            </a:rPr>
                            <m:t>3</m:t>
                          </m:r>
                        </m:sub>
                      </m:sSub>
                    </m:oMath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79A389F-3D55-4D5A-ABB1-CC1147ED2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399" y="24865136"/>
                  <a:ext cx="1218549" cy="161178"/>
                </a:xfrm>
                <a:prstGeom prst="rect">
                  <a:avLst/>
                </a:prstGeom>
                <a:blipFill>
                  <a:blip r:embed="rId4"/>
                  <a:stretch>
                    <a:fillRect l="-1791" t="-31818" b="-29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67952506-519E-4DC1-B3D1-B561F057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Process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D09C0-D560-46B2-8D41-D3E56C4D0A2A}"/>
              </a:ext>
            </a:extLst>
          </p:cNvPr>
          <p:cNvSpPr txBox="1"/>
          <p:nvPr/>
        </p:nvSpPr>
        <p:spPr>
          <a:xfrm>
            <a:off x="355903" y="903150"/>
            <a:ext cx="1525449" cy="4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449" lvl="0" indent="-343449" defTabSz="45720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103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/>
              </a:rPr>
              <a:t>Step 1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230066-D2EE-413A-9C16-524E6F71FAB1}"/>
              </a:ext>
            </a:extLst>
          </p:cNvPr>
          <p:cNvSpPr/>
          <p:nvPr/>
        </p:nvSpPr>
        <p:spPr>
          <a:xfrm>
            <a:off x="1789999" y="6262312"/>
            <a:ext cx="2411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ea typeface="현대하모니 M" panose="02020603020101020101"/>
              </a:rPr>
              <a:t>&lt;Plane Candidates&gt;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2447D6-773E-4FEC-9770-98F6BD16D293}"/>
                  </a:ext>
                </a:extLst>
              </p:cNvPr>
              <p:cNvSpPr txBox="1"/>
              <p:nvPr/>
            </p:nvSpPr>
            <p:spPr>
              <a:xfrm>
                <a:off x="623887" y="1391963"/>
                <a:ext cx="5691187" cy="1175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7865" indent="-285750">
                  <a:lnSpc>
                    <a:spcPct val="12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Find 5 plane candidates with RANSAC.</a:t>
                </a:r>
              </a:p>
              <a:p>
                <a:pPr marL="357865" indent="-285750">
                  <a:lnSpc>
                    <a:spcPct val="120000"/>
                  </a:lnSpc>
                  <a:spcBef>
                    <a:spcPts val="601"/>
                  </a:spcBef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Select 3 planes which are almost perpendicular each 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현대하모니 M" panose="02020603020101020101"/>
                              </a:rPr>
                              <m:t>𝐿</m:t>
                            </m:r>
                          </m:e>
                        </m:acc>
                      </m:e>
                      <m:sub>
                        <m: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현대하모니 M" panose="02020603020101020101"/>
                          </a:rPr>
                          <m:t>1,2,3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현대하모니 M" panose="02020603020101020101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현대하모니 M" panose="02020603020101020101" pitchFamily="18" charset="-127"/>
                    <a:ea typeface="현대하모니 M" panose="02020603020101020101"/>
                  </a:rPr>
                  <a:t>.	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2447D6-773E-4FEC-9770-98F6BD16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1391963"/>
                <a:ext cx="5691187" cy="1175578"/>
              </a:xfrm>
              <a:prstGeom prst="rect">
                <a:avLst/>
              </a:prstGeom>
              <a:blipFill>
                <a:blip r:embed="rId5"/>
                <a:stretch>
                  <a:fillRect t="-1554" b="-46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B98B3914-CD98-4C57-B41F-B9CC87BE33F9}"/>
              </a:ext>
            </a:extLst>
          </p:cNvPr>
          <p:cNvGrpSpPr/>
          <p:nvPr/>
        </p:nvGrpSpPr>
        <p:grpSpPr>
          <a:xfrm>
            <a:off x="6140986" y="1230037"/>
            <a:ext cx="5888058" cy="5412063"/>
            <a:chOff x="6096000" y="1230037"/>
            <a:chExt cx="5933044" cy="545341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02EDECE-AA09-473C-9B82-690F8D068BB6}"/>
                </a:ext>
              </a:extLst>
            </p:cNvPr>
            <p:cNvSpPr/>
            <p:nvPr/>
          </p:nvSpPr>
          <p:spPr>
            <a:xfrm>
              <a:off x="6184900" y="2004010"/>
              <a:ext cx="2762647" cy="349439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2FB28A0-6C80-47D3-8549-652806E64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1230037"/>
              <a:ext cx="5933044" cy="5453412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974BB1F-C376-46CB-9E12-5F5CA2B024CB}"/>
                </a:ext>
              </a:extLst>
            </p:cNvPr>
            <p:cNvSpPr/>
            <p:nvPr/>
          </p:nvSpPr>
          <p:spPr>
            <a:xfrm>
              <a:off x="6184900" y="6374811"/>
              <a:ext cx="32268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ea typeface="현대하모니 M" panose="02020603020101020101"/>
                </a:rPr>
                <a:t>1) RANSAC: Random Sample Consensus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80C714E-BC3B-4F4A-A3DB-2C1072AD2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357" y="811472"/>
            <a:ext cx="4211257" cy="4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8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2061</Words>
  <Application>Microsoft Office PowerPoint</Application>
  <PresentationFormat>와이드스크린</PresentationFormat>
  <Paragraphs>371</Paragraphs>
  <Slides>21</Slides>
  <Notes>21</Notes>
  <HiddenSlides>2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맑은 고딕</vt:lpstr>
      <vt:lpstr>현대하모니 M</vt:lpstr>
      <vt:lpstr>현대하모니m</vt:lpstr>
      <vt:lpstr>Arial</vt:lpstr>
      <vt:lpstr>Calibri</vt:lpstr>
      <vt:lpstr>Cambria Math</vt:lpstr>
      <vt:lpstr>Wingdings</vt:lpstr>
      <vt:lpstr>Office 테마</vt:lpstr>
      <vt:lpstr>PowerPoint 프레젠테이션</vt:lpstr>
      <vt:lpstr>CONTENTS</vt:lpstr>
      <vt:lpstr>I. Introduction</vt:lpstr>
      <vt:lpstr>I. Introduction</vt:lpstr>
      <vt:lpstr>I. Introduction</vt:lpstr>
      <vt:lpstr>II. Process</vt:lpstr>
      <vt:lpstr>II. Process</vt:lpstr>
      <vt:lpstr>II. Process</vt:lpstr>
      <vt:lpstr>II. Process</vt:lpstr>
      <vt:lpstr>II. Process</vt:lpstr>
      <vt:lpstr>II. Process</vt:lpstr>
      <vt:lpstr>II. Process</vt:lpstr>
      <vt:lpstr>II. Process</vt:lpstr>
      <vt:lpstr>II. Process</vt:lpstr>
      <vt:lpstr>III. Simulation Result</vt:lpstr>
      <vt:lpstr>III. Simulation Result</vt:lpstr>
      <vt:lpstr>III. Simulation Result</vt:lpstr>
      <vt:lpstr>IV. Experiment Result</vt:lpstr>
      <vt:lpstr>IV. Experiment Result</vt:lpstr>
      <vt:lpstr>V. Conclusion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YeHam Kim</dc:creator>
  <cp:lastModifiedBy>YeHam Kim</cp:lastModifiedBy>
  <cp:revision>267</cp:revision>
  <dcterms:created xsi:type="dcterms:W3CDTF">2019-11-23T05:36:43Z</dcterms:created>
  <dcterms:modified xsi:type="dcterms:W3CDTF">2019-11-29T09:15:16Z</dcterms:modified>
</cp:coreProperties>
</file>